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34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83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71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90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30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644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709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998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73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25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1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05E72-F293-4582-99EC-8CC47E4B5837}" type="datetimeFigureOut">
              <a:rPr lang="ko-KR" altLang="en-US" smtClean="0"/>
              <a:t>2014-05-28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5E9F-3578-45DC-9F7A-30879158D6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48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869704" y="44623"/>
            <a:ext cx="7404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 </a:t>
            </a:r>
            <a:r>
              <a:rPr lang="en-US" altLang="ko-KR" sz="3200" dirty="0" smtClean="0">
                <a:solidFill>
                  <a:srgbClr val="FFC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200" dirty="0" smtClean="0">
                <a:solidFill>
                  <a:srgbClr val="92D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200" dirty="0" smtClean="0">
                <a:solidFill>
                  <a:srgbClr val="00B0F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취업 준비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같이 할래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? 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200" dirty="0" smtClean="0">
                <a:solidFill>
                  <a:srgbClr val="FFC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200" dirty="0" smtClean="0">
                <a:solidFill>
                  <a:srgbClr val="92D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32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en-US" altLang="ko-KR" sz="3200" dirty="0" smtClean="0">
                <a:solidFill>
                  <a:srgbClr val="7030A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3200" dirty="0">
              <a:solidFill>
                <a:srgbClr val="7030A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07504" y="629398"/>
            <a:ext cx="89289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그룹 21"/>
          <p:cNvGrpSpPr/>
          <p:nvPr/>
        </p:nvGrpSpPr>
        <p:grpSpPr>
          <a:xfrm>
            <a:off x="251520" y="980728"/>
            <a:ext cx="8488830" cy="2736304"/>
            <a:chOff x="251520" y="1052736"/>
            <a:chExt cx="8488830" cy="2736304"/>
          </a:xfrm>
        </p:grpSpPr>
        <p:sp>
          <p:nvSpPr>
            <p:cNvPr id="26" name="직사각형 25"/>
            <p:cNvSpPr/>
            <p:nvPr/>
          </p:nvSpPr>
          <p:spPr>
            <a:xfrm>
              <a:off x="819470" y="1412776"/>
              <a:ext cx="7920880" cy="237626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altLang="ko-KR" sz="1400" b="1" dirty="0" smtClean="0">
                <a:solidFill>
                  <a:srgbClr val="002060"/>
                </a:solidFill>
                <a:latin typeface="맑은 고딕"/>
                <a:ea typeface="맑은 고딕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rgbClr val="002060"/>
                  </a:solidFill>
                  <a:latin typeface="맑은 고딕"/>
                  <a:ea typeface="맑은 고딕"/>
                </a:rPr>
                <a:t>☆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공채 진행시기와 맞물려 동일 기업</a:t>
              </a:r>
              <a:r>
                <a:rPr lang="en-US" altLang="ko-KR" sz="1400" b="1" dirty="0">
                  <a:solidFill>
                    <a:srgbClr val="002060"/>
                  </a:solidFill>
                </a:rPr>
                <a:t> 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및 직무를 준비하는 학생들을 그룹으로 구성하고 </a:t>
              </a:r>
              <a:endParaRPr lang="en-US" altLang="ko-KR" sz="1400" b="1" dirty="0" smtClean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srgbClr val="002060"/>
                  </a:solidFill>
                </a:rPr>
                <a:t> 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  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담당 </a:t>
              </a:r>
              <a:r>
                <a:rPr lang="ko-KR" altLang="en-US" sz="1400" b="1" dirty="0" err="1" smtClean="0">
                  <a:solidFill>
                    <a:srgbClr val="002060"/>
                  </a:solidFill>
                </a:rPr>
                <a:t>취업지원관을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 배정하여 취업을 위한 전문적인 지도 및 관리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 (</a:t>
              </a:r>
              <a:r>
                <a:rPr lang="ko-KR" altLang="en-US" sz="1400" b="1" dirty="0" err="1" smtClean="0">
                  <a:solidFill>
                    <a:srgbClr val="002060"/>
                  </a:solidFill>
                </a:rPr>
                <a:t>담임제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rgbClr val="002060"/>
                  </a:solidFill>
                </a:rPr>
                <a:t>☆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기존 </a:t>
              </a:r>
              <a:r>
                <a:rPr lang="ko-KR" altLang="en-US" sz="1400" b="1" dirty="0" err="1" smtClean="0">
                  <a:solidFill>
                    <a:srgbClr val="002060"/>
                  </a:solidFill>
                </a:rPr>
                <a:t>스터디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 그룹도 참여 가능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(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취업 </a:t>
              </a:r>
              <a:r>
                <a:rPr lang="ko-KR" altLang="en-US" sz="1400" b="1" dirty="0" err="1" smtClean="0">
                  <a:solidFill>
                    <a:srgbClr val="002060"/>
                  </a:solidFill>
                </a:rPr>
                <a:t>준비생으로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 구성된 그룹에 한함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rgbClr val="002060"/>
                  </a:solidFill>
                </a:rPr>
                <a:t>☆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상담 또는 교육이 필요한 경우 개별 또는 그룹으로 담당 </a:t>
              </a:r>
              <a:r>
                <a:rPr lang="ko-KR" altLang="en-US" sz="1400" b="1" dirty="0" err="1" smtClean="0">
                  <a:solidFill>
                    <a:srgbClr val="002060"/>
                  </a:solidFill>
                </a:rPr>
                <a:t>취업지원관과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 연락하여 진행</a:t>
              </a:r>
              <a:endParaRPr lang="en-US" altLang="ko-KR" sz="1400" b="1" dirty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rgbClr val="002060"/>
                  </a:solidFill>
                </a:rPr>
                <a:t>   (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정기적인 교육이나 상담 없음 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/ 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유선이나 온라인을 통해 관리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rgbClr val="002060"/>
                  </a:solidFill>
                </a:rPr>
                <a:t>☆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기존 </a:t>
              </a:r>
              <a:r>
                <a:rPr lang="ko-KR" altLang="en-US" sz="1400" b="1" dirty="0" err="1" smtClean="0">
                  <a:solidFill>
                    <a:srgbClr val="002060"/>
                  </a:solidFill>
                </a:rPr>
                <a:t>스터디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 그룹과의 차별성 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1.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목적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(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취업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), 2.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대상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(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취업대상자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), 3.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지원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(</a:t>
              </a:r>
              <a:r>
                <a:rPr lang="ko-KR" altLang="en-US" sz="1400" b="1" dirty="0" err="1" smtClean="0">
                  <a:solidFill>
                    <a:srgbClr val="002060"/>
                  </a:solidFill>
                </a:rPr>
                <a:t>취업지원관의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 관리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endParaRPr lang="ko-KR" alt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27" name="모서리가 둥근 직사각형 26"/>
            <p:cNvSpPr/>
            <p:nvPr/>
          </p:nvSpPr>
          <p:spPr>
            <a:xfrm>
              <a:off x="251520" y="1052736"/>
              <a:ext cx="1656184" cy="43204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프로그</a:t>
              </a:r>
              <a:r>
                <a:rPr lang="ko-KR" altLang="en-US" b="1" dirty="0">
                  <a:solidFill>
                    <a:schemeClr val="tx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램 </a:t>
              </a:r>
              <a:r>
                <a:rPr lang="ko-KR" altLang="en-US" b="1" dirty="0" smtClean="0">
                  <a:solidFill>
                    <a:schemeClr val="tx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소개</a:t>
              </a:r>
              <a:endParaRPr lang="ko-KR" altLang="en-US" b="1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51520" y="3933056"/>
            <a:ext cx="7409928" cy="1440160"/>
            <a:chOff x="251520" y="1052736"/>
            <a:chExt cx="7409928" cy="1440160"/>
          </a:xfrm>
        </p:grpSpPr>
        <p:sp>
          <p:nvSpPr>
            <p:cNvPr id="29" name="직사각형 28"/>
            <p:cNvSpPr/>
            <p:nvPr/>
          </p:nvSpPr>
          <p:spPr>
            <a:xfrm>
              <a:off x="812574" y="1412776"/>
              <a:ext cx="6848874" cy="10801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1. </a:t>
              </a:r>
              <a:r>
                <a:rPr lang="ko-KR" altLang="en-US" sz="1400" b="1" dirty="0">
                  <a:solidFill>
                    <a:schemeClr val="tx1"/>
                  </a:solidFill>
                  <a:ea typeface="새굴림" panose="02030600000101010101" pitchFamily="18" charset="-127"/>
                </a:rPr>
                <a:t>이미 취업 </a:t>
              </a:r>
              <a:r>
                <a:rPr lang="ko-KR" altLang="en-US" sz="1400" b="1" dirty="0" err="1">
                  <a:solidFill>
                    <a:schemeClr val="tx1"/>
                  </a:solidFill>
                  <a:ea typeface="새굴림" panose="02030600000101010101" pitchFamily="18" charset="-127"/>
                </a:rPr>
                <a:t>스터디를</a:t>
              </a:r>
              <a:r>
                <a:rPr lang="ko-KR" altLang="en-US" sz="1400" b="1" dirty="0">
                  <a:solidFill>
                    <a:schemeClr val="tx1"/>
                  </a:solidFill>
                  <a:ea typeface="새굴림" panose="02030600000101010101" pitchFamily="18" charset="-127"/>
                </a:rPr>
                <a:t>  진행하고  있는  그룹 </a:t>
              </a:r>
              <a:r>
                <a:rPr lang="en-US" altLang="ko-KR" sz="1400" b="1" dirty="0">
                  <a:solidFill>
                    <a:schemeClr val="tx1"/>
                  </a:solidFill>
                  <a:ea typeface="새굴림" panose="02030600000101010101" pitchFamily="18" charset="-127"/>
                </a:rPr>
                <a:t>(4</a:t>
              </a:r>
              <a:r>
                <a:rPr lang="ko-KR" altLang="en-US" sz="1400" b="1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학년</a:t>
              </a:r>
              <a:r>
                <a:rPr lang="en-US" altLang="ko-KR" sz="1400" b="1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/</a:t>
              </a:r>
              <a:r>
                <a:rPr lang="ko-KR" altLang="en-US" sz="1400" b="1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졸업생</a:t>
              </a:r>
              <a:r>
                <a:rPr lang="en-US" altLang="ko-KR" sz="1400" b="1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/</a:t>
              </a:r>
              <a:r>
                <a:rPr lang="ko-KR" altLang="en-US" sz="1400" b="1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유예자</a:t>
              </a:r>
              <a:r>
                <a:rPr lang="en-US" altLang="ko-KR" sz="1400" b="1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2. </a:t>
              </a:r>
              <a:r>
                <a:rPr lang="en-US" altLang="ko-KR" sz="1400" b="1" dirty="0">
                  <a:solidFill>
                    <a:schemeClr val="tx1"/>
                  </a:solidFill>
                  <a:ea typeface="새굴림" panose="02030600000101010101" pitchFamily="18" charset="-127"/>
                </a:rPr>
                <a:t>2014 </a:t>
              </a:r>
              <a:r>
                <a:rPr lang="ko-KR" altLang="en-US" sz="1400" b="1" dirty="0">
                  <a:solidFill>
                    <a:schemeClr val="tx1"/>
                  </a:solidFill>
                  <a:ea typeface="새굴림" panose="02030600000101010101" pitchFamily="18" charset="-127"/>
                </a:rPr>
                <a:t>하반기 </a:t>
              </a:r>
              <a:r>
                <a:rPr lang="en-US" altLang="ko-KR" sz="1400" b="1" dirty="0">
                  <a:solidFill>
                    <a:schemeClr val="tx1"/>
                  </a:solidFill>
                  <a:ea typeface="새굴림" panose="02030600000101010101" pitchFamily="18" charset="-127"/>
                </a:rPr>
                <a:t>/ 2015</a:t>
              </a:r>
              <a:r>
                <a:rPr lang="ko-KR" altLang="en-US" sz="1400" b="1" dirty="0">
                  <a:solidFill>
                    <a:schemeClr val="tx1"/>
                  </a:solidFill>
                  <a:ea typeface="새굴림" panose="02030600000101010101" pitchFamily="18" charset="-127"/>
                </a:rPr>
                <a:t>년 상반기 해당 직무 및 기업에 취업 준비중인 </a:t>
              </a:r>
              <a:r>
                <a:rPr lang="ko-KR" altLang="en-US" sz="1400" b="1" u="sng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학생</a:t>
              </a:r>
              <a:r>
                <a:rPr lang="en-US" altLang="ko-KR" sz="1400" b="1" u="sng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(</a:t>
              </a:r>
              <a:r>
                <a:rPr lang="ko-KR" altLang="en-US" sz="1400" b="1" u="sng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개인</a:t>
              </a:r>
              <a:r>
                <a:rPr lang="en-US" altLang="ko-KR" sz="1400" b="1" u="sng" dirty="0" smtClean="0">
                  <a:solidFill>
                    <a:schemeClr val="tx1"/>
                  </a:solidFill>
                  <a:ea typeface="새굴림" panose="02030600000101010101" pitchFamily="18" charset="-127"/>
                </a:rPr>
                <a:t>)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400" b="1" u="sng" dirty="0" smtClean="0">
                  <a:solidFill>
                    <a:srgbClr val="FF0000"/>
                  </a:solidFill>
                  <a:ea typeface="새굴림" panose="02030600000101010101" pitchFamily="18" charset="-127"/>
                </a:rPr>
                <a:t>4</a:t>
              </a:r>
              <a:r>
                <a:rPr lang="ko-KR" altLang="en-US" sz="1400" b="1" u="sng" dirty="0" smtClean="0">
                  <a:solidFill>
                    <a:srgbClr val="FF0000"/>
                  </a:solidFill>
                  <a:ea typeface="새굴림" panose="02030600000101010101" pitchFamily="18" charset="-127"/>
                </a:rPr>
                <a:t>학년 학생들만 신청 가능</a:t>
              </a:r>
              <a:endParaRPr lang="en-US" altLang="ko-KR" sz="1400" b="1" u="sng" dirty="0" smtClean="0">
                <a:solidFill>
                  <a:srgbClr val="FF0000"/>
                </a:solidFill>
                <a:ea typeface="새굴림" panose="02030600000101010101" pitchFamily="18" charset="-127"/>
              </a:endParaRPr>
            </a:p>
          </p:txBody>
        </p:sp>
        <p:sp>
          <p:nvSpPr>
            <p:cNvPr id="30" name="모서리가 둥근 직사각형 29"/>
            <p:cNvSpPr/>
            <p:nvPr/>
          </p:nvSpPr>
          <p:spPr>
            <a:xfrm>
              <a:off x="251520" y="1052736"/>
              <a:ext cx="1145638" cy="43204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smtClean="0">
                  <a:solidFill>
                    <a:schemeClr val="tx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신청대상</a:t>
              </a:r>
              <a:endParaRPr lang="ko-KR" altLang="en-US" b="1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51520" y="5481228"/>
            <a:ext cx="7056784" cy="828092"/>
            <a:chOff x="251520" y="1052736"/>
            <a:chExt cx="7056784" cy="828092"/>
          </a:xfrm>
        </p:grpSpPr>
        <p:sp>
          <p:nvSpPr>
            <p:cNvPr id="32" name="직사각형 31"/>
            <p:cNvSpPr/>
            <p:nvPr/>
          </p:nvSpPr>
          <p:spPr>
            <a:xfrm>
              <a:off x="819470" y="1412776"/>
              <a:ext cx="6488834" cy="46805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solidFill>
                    <a:srgbClr val="002060"/>
                  </a:solidFill>
                </a:rPr>
                <a:t>       2014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년 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5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월 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28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일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(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수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)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 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09:00 ~ 6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월 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20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일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(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금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) 15:00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까지</a:t>
              </a:r>
              <a:endParaRPr lang="ko-KR" alt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33" name="모서리가 둥근 직사각형 32"/>
            <p:cNvSpPr/>
            <p:nvPr/>
          </p:nvSpPr>
          <p:spPr>
            <a:xfrm>
              <a:off x="251520" y="1052736"/>
              <a:ext cx="1145638" cy="43204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신청기간</a:t>
              </a:r>
              <a:endParaRPr lang="ko-KR" altLang="en-US" b="1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522673" y="620688"/>
            <a:ext cx="2262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취업스터디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참가자 모집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1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53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" name="그룹 18"/>
          <p:cNvGrpSpPr/>
          <p:nvPr/>
        </p:nvGrpSpPr>
        <p:grpSpPr>
          <a:xfrm>
            <a:off x="331642" y="2132856"/>
            <a:ext cx="8488830" cy="2232248"/>
            <a:chOff x="251520" y="1052736"/>
            <a:chExt cx="8488830" cy="2232248"/>
          </a:xfrm>
        </p:grpSpPr>
        <p:sp>
          <p:nvSpPr>
            <p:cNvPr id="20" name="직사각형 19"/>
            <p:cNvSpPr/>
            <p:nvPr/>
          </p:nvSpPr>
          <p:spPr>
            <a:xfrm>
              <a:off x="819470" y="1412776"/>
              <a:ext cx="7920880" cy="187220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dirty="0">
                  <a:solidFill>
                    <a:srgbClr val="002060"/>
                  </a:solidFill>
                </a:rPr>
                <a:t> </a:t>
              </a:r>
              <a:r>
                <a:rPr lang="en-US" altLang="ko-KR" dirty="0" smtClean="0">
                  <a:solidFill>
                    <a:srgbClr val="002060"/>
                  </a:solidFill>
                </a:rPr>
                <a:t> </a:t>
              </a:r>
              <a:endParaRPr lang="en-US" altLang="ko-KR" dirty="0" smtClean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srgbClr val="002060"/>
                  </a:solidFill>
                </a:rPr>
                <a:t> 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 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1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. 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개인신청</a:t>
              </a:r>
              <a:endParaRPr lang="en-US" altLang="ko-KR" sz="1400" b="1" dirty="0" smtClean="0">
                <a:solidFill>
                  <a:srgbClr val="002060"/>
                </a:solidFill>
              </a:endParaRP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        </a:t>
              </a:r>
              <a:r>
                <a:rPr lang="ko-KR" altLang="en-US" sz="1100" b="1" dirty="0" err="1" smtClean="0">
                  <a:solidFill>
                    <a:schemeClr val="tx1"/>
                  </a:solidFill>
                </a:rPr>
                <a:t>취업진로처</a:t>
              </a:r>
              <a:r>
                <a:rPr lang="ko-KR" altLang="en-US" sz="1100" b="1" dirty="0" smtClean="0">
                  <a:solidFill>
                    <a:schemeClr val="tx1"/>
                  </a:solidFill>
                </a:rPr>
                <a:t>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홈페이지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(</a:t>
              </a:r>
              <a:r>
                <a:rPr lang="en-US" altLang="ko-KR" sz="1100" b="1" u="sng" dirty="0">
                  <a:solidFill>
                    <a:schemeClr val="tx1"/>
                  </a:solidFill>
                </a:rPr>
                <a:t>http://job.dankook.ac.kr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)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→ 로그인 →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Home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이동 → 취업교육프로그램 → </a:t>
              </a:r>
              <a:r>
                <a:rPr lang="ko-KR" altLang="en-US" sz="1100" b="1" dirty="0" err="1" smtClean="0">
                  <a:solidFill>
                    <a:schemeClr val="tx1"/>
                  </a:solidFill>
                </a:rPr>
                <a:t>취업스터</a:t>
              </a:r>
              <a:r>
                <a:rPr lang="ko-KR" altLang="en-US" sz="1100" b="1" dirty="0" err="1">
                  <a:solidFill>
                    <a:schemeClr val="tx1"/>
                  </a:solidFill>
                </a:rPr>
                <a:t>디</a:t>
              </a:r>
              <a:r>
                <a:rPr lang="en-US" altLang="ko-KR" sz="1100" b="1" dirty="0" smtClean="0">
                  <a:solidFill>
                    <a:schemeClr val="tx1"/>
                  </a:solidFill>
                </a:rPr>
                <a:t>(</a:t>
              </a:r>
              <a:r>
                <a:rPr lang="ko-KR" altLang="en-US" sz="1100" b="1" dirty="0" smtClean="0">
                  <a:solidFill>
                    <a:schemeClr val="tx1"/>
                  </a:solidFill>
                </a:rPr>
                <a:t>신청</a:t>
              </a:r>
              <a:r>
                <a:rPr lang="en-US" altLang="ko-KR" sz="1100" b="1" dirty="0" smtClean="0">
                  <a:solidFill>
                    <a:schemeClr val="tx1"/>
                  </a:solidFill>
                </a:rPr>
                <a:t>)</a:t>
              </a:r>
              <a:r>
                <a:rPr lang="ko-KR" altLang="en-US" sz="1100" b="1" dirty="0" smtClean="0">
                  <a:solidFill>
                    <a:schemeClr val="tx1"/>
                  </a:solidFill>
                </a:rPr>
                <a:t> </a:t>
              </a:r>
              <a:endParaRPr lang="en-US" altLang="ko-KR" sz="1100" b="1" dirty="0" smtClean="0">
                <a:solidFill>
                  <a:schemeClr val="tx1"/>
                </a:solidFill>
              </a:endParaRPr>
            </a:p>
            <a:p>
              <a:r>
                <a:rPr lang="en-US" altLang="ko-KR" sz="1100" b="1" dirty="0" smtClean="0">
                  <a:solidFill>
                    <a:srgbClr val="0070C0"/>
                  </a:solidFill>
                </a:rPr>
                <a:t>     </a:t>
              </a:r>
            </a:p>
            <a:p>
              <a:r>
                <a:rPr lang="en-US" altLang="ko-KR" sz="1100" b="1" dirty="0">
                  <a:solidFill>
                    <a:srgbClr val="0070C0"/>
                  </a:solidFill>
                </a:rPr>
                <a:t> </a:t>
              </a:r>
              <a:r>
                <a:rPr lang="en-US" altLang="ko-KR" sz="1100" b="1" dirty="0" smtClean="0">
                  <a:solidFill>
                    <a:srgbClr val="0070C0"/>
                  </a:solidFill>
                </a:rPr>
                <a:t>     &lt;</a:t>
              </a:r>
              <a:r>
                <a:rPr lang="ko-KR" altLang="en-US" sz="1100" b="1" dirty="0">
                  <a:solidFill>
                    <a:srgbClr val="0070C0"/>
                  </a:solidFill>
                </a:rPr>
                <a:t>제출서류 </a:t>
              </a:r>
              <a:r>
                <a:rPr lang="en-US" altLang="ko-KR" sz="1100" b="1" dirty="0">
                  <a:solidFill>
                    <a:srgbClr val="0070C0"/>
                  </a:solidFill>
                </a:rPr>
                <a:t>: </a:t>
              </a:r>
              <a:r>
                <a:rPr lang="ko-KR" altLang="en-US" sz="1100" b="1" dirty="0" smtClean="0">
                  <a:solidFill>
                    <a:srgbClr val="0070C0"/>
                  </a:solidFill>
                </a:rPr>
                <a:t>개인 신청서</a:t>
              </a:r>
              <a:r>
                <a:rPr lang="en-US" altLang="ko-KR" sz="1100" b="1" dirty="0" smtClean="0">
                  <a:solidFill>
                    <a:srgbClr val="0070C0"/>
                  </a:solidFill>
                </a:rPr>
                <a:t>(</a:t>
              </a:r>
              <a:r>
                <a:rPr lang="ko-KR" altLang="en-US" sz="1100" b="1" dirty="0" smtClean="0">
                  <a:solidFill>
                    <a:srgbClr val="0070C0"/>
                  </a:solidFill>
                </a:rPr>
                <a:t>첨부파일</a:t>
              </a:r>
              <a:r>
                <a:rPr lang="en-US" altLang="ko-KR" sz="1100" b="1" dirty="0" smtClean="0">
                  <a:solidFill>
                    <a:srgbClr val="0070C0"/>
                  </a:solidFill>
                </a:rPr>
                <a:t>)</a:t>
              </a:r>
              <a:r>
                <a:rPr lang="ko-KR" altLang="en-US" sz="1100" b="1" dirty="0" smtClean="0">
                  <a:solidFill>
                    <a:srgbClr val="0070C0"/>
                  </a:solidFill>
                </a:rPr>
                <a:t> </a:t>
              </a:r>
              <a:r>
                <a:rPr lang="en-US" altLang="ko-KR" sz="1100" b="1" dirty="0">
                  <a:solidFill>
                    <a:srgbClr val="0070C0"/>
                  </a:solidFill>
                </a:rPr>
                <a:t>1</a:t>
              </a:r>
              <a:r>
                <a:rPr lang="ko-KR" altLang="en-US" sz="1100" b="1" dirty="0" smtClean="0">
                  <a:solidFill>
                    <a:srgbClr val="0070C0"/>
                  </a:solidFill>
                </a:rPr>
                <a:t>부를 작성하여 신청기간에 </a:t>
              </a:r>
              <a:r>
                <a:rPr lang="ko-KR" altLang="en-US" sz="1100" b="1" dirty="0" err="1" smtClean="0">
                  <a:solidFill>
                    <a:srgbClr val="0070C0"/>
                  </a:solidFill>
                </a:rPr>
                <a:t>이메일로</a:t>
              </a:r>
              <a:r>
                <a:rPr lang="ko-KR" altLang="en-US" sz="1100" b="1" dirty="0" smtClean="0">
                  <a:solidFill>
                    <a:srgbClr val="0070C0"/>
                  </a:solidFill>
                </a:rPr>
                <a:t> 제출 </a:t>
              </a:r>
              <a:r>
                <a:rPr lang="en-US" altLang="ko-KR" sz="1100" b="1" dirty="0" smtClean="0">
                  <a:solidFill>
                    <a:srgbClr val="0070C0"/>
                  </a:solidFill>
                </a:rPr>
                <a:t>E-Mail </a:t>
              </a:r>
              <a:r>
                <a:rPr lang="en-US" altLang="ko-KR" sz="1100" b="1" dirty="0">
                  <a:solidFill>
                    <a:srgbClr val="0070C0"/>
                  </a:solidFill>
                </a:rPr>
                <a:t>: </a:t>
              </a:r>
              <a:r>
                <a:rPr lang="en-US" altLang="ko-KR" sz="1100" b="1" u="sng" dirty="0">
                  <a:solidFill>
                    <a:srgbClr val="0070C0"/>
                  </a:solidFill>
                </a:rPr>
                <a:t>voca@dankook.ac.kr</a:t>
              </a:r>
              <a:r>
                <a:rPr lang="en-US" altLang="ko-KR" sz="1100" b="1" dirty="0">
                  <a:solidFill>
                    <a:srgbClr val="0070C0"/>
                  </a:solidFill>
                </a:rPr>
                <a:t>&gt;</a:t>
              </a:r>
              <a:endParaRPr lang="ko-KR" altLang="en-US" sz="1100" dirty="0">
                <a:solidFill>
                  <a:srgbClr val="0070C0"/>
                </a:solidFill>
              </a:endParaRPr>
            </a:p>
            <a:p>
              <a:r>
                <a:rPr lang="ko-KR" altLang="en-US" sz="1100" b="1" u="sng" dirty="0"/>
                <a:t>▶ 송부 시 메일제목 </a:t>
              </a:r>
              <a:r>
                <a:rPr lang="en-US" altLang="ko-KR" sz="1100" b="1" u="sng" dirty="0"/>
                <a:t>: </a:t>
              </a:r>
              <a:r>
                <a:rPr lang="ko-KR" altLang="en-US" sz="1100" b="1" u="sng" dirty="0"/>
                <a:t>신청차수</a:t>
              </a:r>
              <a:r>
                <a:rPr lang="en-US" altLang="ko-KR" sz="1100" b="1" u="sng" dirty="0"/>
                <a:t>_</a:t>
              </a:r>
              <a:r>
                <a:rPr lang="ko-KR" altLang="en-US" sz="1100" b="1" u="sng" dirty="0"/>
                <a:t>지원기업명</a:t>
              </a:r>
              <a:r>
                <a:rPr lang="en-US" altLang="ko-KR" sz="1100" b="1" u="sng" dirty="0"/>
                <a:t>_</a:t>
              </a:r>
              <a:r>
                <a:rPr lang="ko-KR" altLang="en-US" sz="1100" b="1" u="sng" dirty="0" err="1"/>
                <a:t>직무명</a:t>
              </a:r>
              <a:r>
                <a:rPr lang="en-US" altLang="ko-KR" sz="1100" b="1" u="sng" dirty="0"/>
                <a:t>_</a:t>
              </a:r>
              <a:r>
                <a:rPr lang="ko-KR" altLang="en-US" sz="1100" b="1" u="sng" dirty="0" err="1"/>
                <a:t>전공명</a:t>
              </a:r>
              <a:r>
                <a:rPr lang="en-US" altLang="ko-KR" sz="1100" b="1" u="sng" dirty="0"/>
                <a:t>_</a:t>
              </a:r>
              <a:r>
                <a:rPr lang="ko-KR" altLang="en-US" sz="1100" b="1" u="sng" dirty="0" smtClean="0"/>
                <a:t>이름</a:t>
              </a:r>
              <a:endParaRPr lang="en-US" altLang="ko-KR" dirty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dirty="0" smtClean="0">
                  <a:solidFill>
                    <a:srgbClr val="002060"/>
                  </a:solidFill>
                </a:rPr>
                <a:t>  </a:t>
              </a:r>
              <a:r>
                <a:rPr lang="en-US" altLang="ko-KR" sz="1400" b="1" dirty="0" smtClean="0">
                  <a:solidFill>
                    <a:srgbClr val="002060"/>
                  </a:solidFill>
                </a:rPr>
                <a:t>2. </a:t>
              </a:r>
              <a:r>
                <a:rPr lang="ko-KR" altLang="en-US" sz="1400" b="1" dirty="0" smtClean="0">
                  <a:solidFill>
                    <a:srgbClr val="002060"/>
                  </a:solidFill>
                </a:rPr>
                <a:t>그룹신청</a:t>
              </a:r>
              <a:endParaRPr lang="en-US" altLang="ko-KR" sz="1400" b="1" dirty="0" smtClean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100" b="1" dirty="0" smtClean="0">
                  <a:solidFill>
                    <a:srgbClr val="0070C0"/>
                  </a:solidFill>
                </a:rPr>
                <a:t>       </a:t>
              </a:r>
              <a:r>
                <a:rPr lang="en-US" altLang="ko-KR" sz="1100" b="1" dirty="0" smtClean="0">
                  <a:solidFill>
                    <a:srgbClr val="0070C0"/>
                  </a:solidFill>
                </a:rPr>
                <a:t>&lt;</a:t>
              </a:r>
              <a:r>
                <a:rPr lang="ko-KR" altLang="en-US" sz="1100" b="1" dirty="0" smtClean="0">
                  <a:solidFill>
                    <a:srgbClr val="FF0000"/>
                  </a:solidFill>
                </a:rPr>
                <a:t>그룹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신청서</a:t>
              </a:r>
              <a:r>
                <a:rPr lang="en-US" altLang="ko-KR" sz="1100" b="1" dirty="0">
                  <a:solidFill>
                    <a:srgbClr val="0070C0"/>
                  </a:solidFill>
                </a:rPr>
                <a:t>(</a:t>
              </a:r>
              <a:r>
                <a:rPr lang="ko-KR" altLang="en-US" sz="1100" b="1" dirty="0">
                  <a:solidFill>
                    <a:srgbClr val="0070C0"/>
                  </a:solidFill>
                </a:rPr>
                <a:t>첨부파일</a:t>
              </a:r>
              <a:r>
                <a:rPr lang="en-US" altLang="ko-KR" sz="1100" b="1" dirty="0">
                  <a:solidFill>
                    <a:srgbClr val="0070C0"/>
                  </a:solidFill>
                </a:rPr>
                <a:t>)</a:t>
              </a:r>
              <a:r>
                <a:rPr lang="ko-KR" altLang="en-US" sz="1100" b="1" dirty="0">
                  <a:solidFill>
                    <a:srgbClr val="0070C0"/>
                  </a:solidFill>
                </a:rPr>
                <a:t> </a:t>
              </a:r>
              <a:r>
                <a:rPr lang="en-US" altLang="ko-KR" sz="1100" b="1" dirty="0">
                  <a:solidFill>
                    <a:srgbClr val="0070C0"/>
                  </a:solidFill>
                </a:rPr>
                <a:t>1</a:t>
              </a:r>
              <a:r>
                <a:rPr lang="ko-KR" altLang="en-US" sz="1100" b="1" dirty="0">
                  <a:solidFill>
                    <a:srgbClr val="0070C0"/>
                  </a:solidFill>
                </a:rPr>
                <a:t>부를 작성하여 신청기간에 </a:t>
              </a:r>
              <a:r>
                <a:rPr lang="ko-KR" altLang="en-US" sz="1100" b="1" dirty="0" err="1">
                  <a:solidFill>
                    <a:srgbClr val="0070C0"/>
                  </a:solidFill>
                </a:rPr>
                <a:t>이메일로</a:t>
              </a:r>
              <a:r>
                <a:rPr lang="ko-KR" altLang="en-US" sz="1100" b="1" dirty="0">
                  <a:solidFill>
                    <a:srgbClr val="0070C0"/>
                  </a:solidFill>
                </a:rPr>
                <a:t> 제출 </a:t>
              </a:r>
              <a:r>
                <a:rPr lang="en-US" altLang="ko-KR" sz="1100" b="1" dirty="0">
                  <a:solidFill>
                    <a:srgbClr val="0070C0"/>
                  </a:solidFill>
                </a:rPr>
                <a:t>E-Mail : </a:t>
              </a:r>
              <a:r>
                <a:rPr lang="en-US" altLang="ko-KR" sz="1100" b="1" u="sng" dirty="0">
                  <a:solidFill>
                    <a:srgbClr val="0070C0"/>
                  </a:solidFill>
                </a:rPr>
                <a:t>voca@dankook.ac.kr</a:t>
              </a:r>
              <a:r>
                <a:rPr lang="en-US" altLang="ko-KR" sz="1100" b="1" dirty="0">
                  <a:solidFill>
                    <a:srgbClr val="0070C0"/>
                  </a:solidFill>
                </a:rPr>
                <a:t>&gt;</a:t>
              </a:r>
              <a:endParaRPr lang="ko-KR" altLang="en-US" sz="1100" dirty="0">
                <a:solidFill>
                  <a:srgbClr val="0070C0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100" b="1" dirty="0" smtClean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endParaRPr lang="ko-KR" altLang="en-US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251520" y="1052736"/>
              <a:ext cx="1145638" cy="43204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신청방법</a:t>
              </a:r>
              <a:endParaRPr lang="ko-KR" altLang="en-US" b="1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99857" y="5229200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취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업  진 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로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처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78702" y="458112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031)8005-2516</a:t>
            </a:r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331912" y="116632"/>
            <a:ext cx="6616352" cy="1368152"/>
            <a:chOff x="251520" y="-539824"/>
            <a:chExt cx="6616352" cy="1368152"/>
          </a:xfrm>
        </p:grpSpPr>
        <p:sp>
          <p:nvSpPr>
            <p:cNvPr id="9" name="직사각형 8"/>
            <p:cNvSpPr/>
            <p:nvPr/>
          </p:nvSpPr>
          <p:spPr>
            <a:xfrm>
              <a:off x="819470" y="-179784"/>
              <a:ext cx="6048402" cy="100811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dirty="0" smtClean="0">
                  <a:solidFill>
                    <a:srgbClr val="002060"/>
                  </a:solidFill>
                </a:rPr>
                <a:t>6</a:t>
              </a:r>
              <a:r>
                <a:rPr lang="ko-KR" altLang="en-US" dirty="0" smtClean="0">
                  <a:solidFill>
                    <a:srgbClr val="002060"/>
                  </a:solidFill>
                </a:rPr>
                <a:t>월</a:t>
              </a:r>
              <a:r>
                <a:rPr lang="en-US" altLang="ko-KR" dirty="0" smtClean="0">
                  <a:solidFill>
                    <a:srgbClr val="002060"/>
                  </a:solidFill>
                </a:rPr>
                <a:t>23</a:t>
              </a:r>
              <a:r>
                <a:rPr lang="ko-KR" altLang="en-US" dirty="0" smtClean="0">
                  <a:solidFill>
                    <a:srgbClr val="002060"/>
                  </a:solidFill>
                </a:rPr>
                <a:t>일</a:t>
              </a:r>
              <a:r>
                <a:rPr lang="en-US" altLang="ko-KR" dirty="0" smtClean="0">
                  <a:solidFill>
                    <a:srgbClr val="002060"/>
                  </a:solidFill>
                </a:rPr>
                <a:t>(</a:t>
              </a:r>
              <a:r>
                <a:rPr lang="ko-KR" altLang="en-US" dirty="0" smtClean="0">
                  <a:solidFill>
                    <a:srgbClr val="002060"/>
                  </a:solidFill>
                </a:rPr>
                <a:t>월</a:t>
              </a:r>
              <a:r>
                <a:rPr lang="en-US" altLang="ko-KR" dirty="0" smtClean="0">
                  <a:solidFill>
                    <a:srgbClr val="002060"/>
                  </a:solidFill>
                </a:rPr>
                <a:t>) ~ 8</a:t>
              </a:r>
              <a:r>
                <a:rPr lang="ko-KR" altLang="en-US" dirty="0" smtClean="0">
                  <a:solidFill>
                    <a:srgbClr val="002060"/>
                  </a:solidFill>
                </a:rPr>
                <a:t>월</a:t>
              </a:r>
              <a:r>
                <a:rPr lang="en-US" altLang="ko-KR" dirty="0" smtClean="0">
                  <a:solidFill>
                    <a:srgbClr val="002060"/>
                  </a:solidFill>
                </a:rPr>
                <a:t>29</a:t>
              </a:r>
              <a:r>
                <a:rPr lang="ko-KR" altLang="en-US" dirty="0" smtClean="0">
                  <a:solidFill>
                    <a:srgbClr val="002060"/>
                  </a:solidFill>
                </a:rPr>
                <a:t>일</a:t>
              </a:r>
              <a:r>
                <a:rPr lang="en-US" altLang="ko-KR" dirty="0" smtClean="0">
                  <a:solidFill>
                    <a:srgbClr val="002060"/>
                  </a:solidFill>
                </a:rPr>
                <a:t>(</a:t>
              </a:r>
              <a:r>
                <a:rPr lang="ko-KR" altLang="en-US" dirty="0" smtClean="0">
                  <a:solidFill>
                    <a:srgbClr val="002060"/>
                  </a:solidFill>
                </a:rPr>
                <a:t>금</a:t>
              </a:r>
              <a:r>
                <a:rPr lang="en-US" altLang="ko-KR" dirty="0" smtClean="0">
                  <a:solidFill>
                    <a:srgbClr val="002060"/>
                  </a:solidFill>
                </a:rPr>
                <a:t>) </a:t>
              </a:r>
              <a:r>
                <a:rPr lang="en-US" altLang="ko-KR" dirty="0" smtClean="0">
                  <a:solidFill>
                    <a:srgbClr val="002060"/>
                  </a:solidFill>
                </a:rPr>
                <a:t>– </a:t>
              </a:r>
              <a:r>
                <a:rPr lang="ko-KR" altLang="en-US" dirty="0" smtClean="0">
                  <a:solidFill>
                    <a:srgbClr val="002060"/>
                  </a:solidFill>
                </a:rPr>
                <a:t>하계방학기간</a:t>
              </a:r>
              <a:endParaRPr lang="en-US" altLang="ko-KR" dirty="0" smtClean="0">
                <a:solidFill>
                  <a:srgbClr val="00206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400" dirty="0" smtClean="0">
                  <a:solidFill>
                    <a:srgbClr val="002060"/>
                  </a:solidFill>
                </a:rPr>
                <a:t>담당 </a:t>
              </a:r>
              <a:r>
                <a:rPr lang="ko-KR" altLang="en-US" sz="1400" dirty="0" err="1" smtClean="0">
                  <a:solidFill>
                    <a:srgbClr val="002060"/>
                  </a:solidFill>
                </a:rPr>
                <a:t>취업지원관이</a:t>
              </a:r>
              <a:r>
                <a:rPr lang="ko-KR" altLang="en-US" sz="1400" dirty="0" smtClean="0">
                  <a:solidFill>
                    <a:srgbClr val="002060"/>
                  </a:solidFill>
                </a:rPr>
                <a:t> 정해지면 그룹별 </a:t>
              </a:r>
              <a:r>
                <a:rPr lang="en-US" altLang="ko-KR" sz="1400" dirty="0" smtClean="0">
                  <a:solidFill>
                    <a:srgbClr val="002060"/>
                  </a:solidFill>
                </a:rPr>
                <a:t>OT </a:t>
              </a:r>
              <a:r>
                <a:rPr lang="ko-KR" altLang="en-US" sz="1400" dirty="0" smtClean="0">
                  <a:solidFill>
                    <a:srgbClr val="002060"/>
                  </a:solidFill>
                </a:rPr>
                <a:t>예정 </a:t>
              </a:r>
              <a:r>
                <a:rPr lang="en-US" altLang="ko-KR" sz="1400" dirty="0" smtClean="0">
                  <a:solidFill>
                    <a:srgbClr val="002060"/>
                  </a:solidFill>
                </a:rPr>
                <a:t>(</a:t>
              </a:r>
              <a:r>
                <a:rPr lang="ko-KR" altLang="en-US" sz="1400" b="1" dirty="0" smtClean="0">
                  <a:solidFill>
                    <a:srgbClr val="FF0000"/>
                  </a:solidFill>
                </a:rPr>
                <a:t>개별연락</a:t>
              </a:r>
              <a:r>
                <a:rPr lang="en-US" altLang="ko-KR" sz="1400" b="1" dirty="0" smtClean="0">
                  <a:solidFill>
                    <a:srgbClr val="FF0000"/>
                  </a:solidFill>
                </a:rPr>
                <a:t>)</a:t>
              </a:r>
              <a:endParaRPr lang="ko-KR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251520" y="-539824"/>
              <a:ext cx="1145638" cy="43204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운영기간</a:t>
              </a:r>
              <a:endParaRPr lang="ko-KR" altLang="en-US" b="1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12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285</Words>
  <Application>Microsoft Office PowerPoint</Application>
  <PresentationFormat>화면 슬라이드 쇼(4:3)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취업진로팀</dc:creator>
  <cp:lastModifiedBy>취업진로팀</cp:lastModifiedBy>
  <cp:revision>19</cp:revision>
  <dcterms:created xsi:type="dcterms:W3CDTF">2014-05-23T05:54:30Z</dcterms:created>
  <dcterms:modified xsi:type="dcterms:W3CDTF">2014-05-28T01:28:58Z</dcterms:modified>
</cp:coreProperties>
</file>