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9" r:id="rId3"/>
    <p:sldId id="263" r:id="rId4"/>
    <p:sldId id="261" r:id="rId5"/>
    <p:sldId id="257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2017-11-28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2017-11-28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2017-11-28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2017-11-28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2017-11-28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2017-11-28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2017-11-28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2017-11-28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2017-11-28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2017-11-28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2017-11-28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2017-11-28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2017-11-28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  <a:endParaRPr lang="en-US" altLang="ko-KR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423971"/>
              </p:ext>
            </p:extLst>
          </p:nvPr>
        </p:nvGraphicFramePr>
        <p:xfrm>
          <a:off x="467544" y="1127309"/>
          <a:ext cx="8257000" cy="4559126"/>
        </p:xfrm>
        <a:graphic>
          <a:graphicData uri="http://schemas.openxmlformats.org/drawingml/2006/table">
            <a:tbl>
              <a:tblPr/>
              <a:tblGrid>
                <a:gridCol w="3222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2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41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인정사유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BF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인정기간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BF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증빙서류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B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41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배우자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직계존비속의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사망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일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사망진단서 및 가족관계 증빙서류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41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형제ㆍ자매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등의 사망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일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5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질병 또는 사고로 인한 치료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주 이내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ko-KR" altLang="en-US" sz="1200" kern="0" spc="-5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진료비 영수증</a:t>
                      </a:r>
                      <a:endParaRPr lang="en-US" altLang="ko-KR" sz="1200" kern="0" spc="-50" baseline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228600" marR="0" indent="-228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ko-KR" altLang="en-US" sz="1200" kern="0" spc="-5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진단서</a:t>
                      </a:r>
                      <a:r>
                        <a:rPr lang="en-US" altLang="ko-KR" sz="1200" kern="0" spc="-5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-50" baseline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입원확인서</a:t>
                      </a:r>
                      <a:r>
                        <a:rPr lang="en-US" altLang="ko-KR" sz="1200" kern="0" spc="-5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-50" baseline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진료확인서</a:t>
                      </a:r>
                      <a:r>
                        <a:rPr lang="en-US" altLang="ko-KR" sz="1200" kern="0" spc="-5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kern="0" spc="-5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선택</a:t>
                      </a:r>
                      <a:r>
                        <a:rPr lang="en-US" altLang="ko-KR" sz="1200" kern="0" spc="-5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1)</a:t>
                      </a:r>
                      <a:endParaRPr lang="ko-KR" altLang="en-US" sz="1200" kern="0" spc="-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41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징병검사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검사일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징병검사 통지서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41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예비군훈련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훈련기간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교육훈련 참석 확인서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41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정부기관 </a:t>
                      </a: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및 지자체 </a:t>
                      </a:r>
                      <a:r>
                        <a:rPr lang="ko-KR" altLang="en-US" sz="1200" kern="0" spc="-5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등의행사</a:t>
                      </a: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참여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해당기간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해당기관 공문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67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총장의 승인을 받은 교내</a:t>
                      </a:r>
                      <a:r>
                        <a:rPr lang="en-US" altLang="ko-KR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외 중요 행사 참여</a:t>
                      </a:r>
                      <a:endParaRPr lang="ko-KR" altLang="en-US" sz="1200" kern="0" spc="-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해당기간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승인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관련 서류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717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-5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최종학기</a:t>
                      </a: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취ㆍ창업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인턴포함</a:t>
                      </a:r>
                      <a:r>
                        <a:rPr lang="en-US" altLang="ko-KR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-5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-5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해</a:t>
                      </a: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당기간</a:t>
                      </a:r>
                      <a:endParaRPr lang="ko-KR" altLang="en-US" sz="1200" kern="0" spc="-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&lt;</a:t>
                      </a: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취업</a:t>
                      </a:r>
                      <a:r>
                        <a:rPr lang="en-US" altLang="ko-KR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&gt;</a:t>
                      </a:r>
                    </a:p>
                    <a:p>
                      <a:pPr marL="228600" marR="0" indent="-228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재직증명서</a:t>
                      </a:r>
                      <a:endParaRPr lang="en-US" altLang="ko-KR" sz="1200" kern="0" spc="-5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228600" marR="0" indent="-228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직장건강보험가입증명서</a:t>
                      </a:r>
                      <a:endParaRPr lang="en-US" altLang="ko-KR" sz="1200" kern="0" spc="-5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인턴의 경우 해당 기관장의 가입예정증명서 가능</a:t>
                      </a:r>
                      <a:r>
                        <a:rPr lang="en-US" altLang="ko-KR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ko-KR" sz="1200" kern="0" spc="-5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&lt;</a:t>
                      </a: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창업</a:t>
                      </a:r>
                      <a:r>
                        <a:rPr lang="en-US" altLang="ko-KR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&gt;</a:t>
                      </a:r>
                    </a:p>
                    <a:p>
                      <a:pPr marL="228600" marR="0" indent="-228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사업자등록증</a:t>
                      </a:r>
                      <a:endParaRPr lang="en-US" altLang="ko-KR" sz="1200" kern="0" spc="-5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228600" marR="0" indent="-228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직장건강보험가입증명서</a:t>
                      </a:r>
                      <a:endParaRPr lang="en-US" altLang="ko-KR" sz="1200" kern="0" spc="-5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ko-KR" sz="1200" kern="0" spc="-5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467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최종학기</a:t>
                      </a: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취업을 위한 면접</a:t>
                      </a:r>
                      <a:r>
                        <a:rPr lang="en-US" altLang="ko-KR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시험에 참여</a:t>
                      </a:r>
                      <a:endParaRPr lang="ko-KR" altLang="en-US" sz="1200" kern="0" spc="-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해당일</a:t>
                      </a:r>
                      <a:endParaRPr lang="ko-KR" altLang="en-US" sz="1200" kern="0" spc="-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해당 기관장 확인서</a:t>
                      </a:r>
                      <a:endParaRPr lang="ko-KR" altLang="en-US" sz="1200" kern="0" spc="-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2388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834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일반사유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학생선수</a:t>
            </a:r>
            <a:endParaRPr lang="ko-KR" alt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603165"/>
              </p:ext>
            </p:extLst>
          </p:nvPr>
        </p:nvGraphicFramePr>
        <p:xfrm>
          <a:off x="417848" y="1196752"/>
          <a:ext cx="8217623" cy="1850136"/>
        </p:xfrm>
        <a:graphic>
          <a:graphicData uri="http://schemas.openxmlformats.org/drawingml/2006/table">
            <a:tbl>
              <a:tblPr/>
              <a:tblGrid>
                <a:gridCol w="2024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43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대상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BF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사유 및 인정기간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BF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증빙서류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B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23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육성종목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야구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농구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축구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endParaRPr lang="ko-KR" altLang="en-US" sz="1200" kern="0" spc="-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럭비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빙상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씨름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조정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스키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-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훈련 및 시합출전 </a:t>
                      </a: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기간</a:t>
                      </a:r>
                      <a:r>
                        <a:rPr lang="en-US" altLang="ko-KR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수업시수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대비 최대 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1/2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까지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-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체육부 및 해당기관 공문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23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회원단체종목 중 비육성종목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1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국제대회 및 전국체전 출전기간</a:t>
                      </a:r>
                      <a:r>
                        <a:rPr lang="en-US" altLang="ko-KR" sz="1200" kern="0" spc="-1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{</a:t>
                      </a:r>
                      <a:r>
                        <a:rPr lang="ko-KR" altLang="en-US" sz="1200" kern="0" spc="-1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국가대표</a:t>
                      </a:r>
                      <a:r>
                        <a:rPr lang="en-US" altLang="ko-KR" sz="1200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상비군포함</a:t>
                      </a:r>
                      <a:r>
                        <a:rPr lang="en-US" altLang="ko-KR" sz="1200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는 육성종목과 동일하게 인정함</a:t>
                      </a:r>
                      <a:r>
                        <a:rPr lang="en-US" altLang="ko-KR" sz="1200" kern="0" spc="-5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}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해당기관 공문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23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회원단체종목 이외의 종목 및 </a:t>
                      </a: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국내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외 프로 </a:t>
                      </a: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입단자</a:t>
                      </a:r>
                      <a:endParaRPr lang="ko-KR" altLang="en-US" sz="1200" kern="0" spc="-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6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인정하지 않음</a:t>
                      </a:r>
                      <a:r>
                        <a:rPr lang="en-US" altLang="ko-KR" sz="1200" kern="0" spc="-6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-6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다만 국가대표</a:t>
                      </a:r>
                      <a:r>
                        <a:rPr lang="en-US" altLang="ko-KR" sz="1200" kern="0" spc="-6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kern="0" spc="-6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상비군 포함</a:t>
                      </a:r>
                      <a:r>
                        <a:rPr lang="en-US" altLang="ko-KR" sz="1200" kern="0" spc="-6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200" kern="0" spc="-6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는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육성종목과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동일하게 인정함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국가대표일 경우 해당기관 공문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CDD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5D83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274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신청 시 유의사항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324" y="620688"/>
            <a:ext cx="8943474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출석인정 신청은 사유발생 전이나 발생 즉시 신고하여야 함</a:t>
            </a:r>
            <a:endParaRPr lang="en-US" altLang="ko-KR" sz="2000" b="1" dirty="0" smtClean="0"/>
          </a:p>
          <a:p>
            <a:pPr>
              <a:lnSpc>
                <a:spcPct val="150000"/>
              </a:lnSpc>
            </a:pPr>
            <a:endParaRPr lang="en-US" altLang="ko-KR" sz="1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증빙서류 위</a:t>
            </a:r>
            <a:r>
              <a:rPr lang="en-US" altLang="ko-KR" sz="2000" b="1" dirty="0" smtClean="0"/>
              <a:t>·</a:t>
            </a:r>
            <a:r>
              <a:rPr lang="ko-KR" altLang="en-US" sz="2000" b="1" dirty="0" smtClean="0"/>
              <a:t>변조행위에 의한 신청은 학칙 제</a:t>
            </a:r>
            <a:r>
              <a:rPr lang="en-US" altLang="ko-KR" sz="2000" b="1" dirty="0" smtClean="0"/>
              <a:t>59</a:t>
            </a:r>
            <a:r>
              <a:rPr lang="ko-KR" altLang="en-US" sz="2000" b="1" dirty="0" smtClean="0"/>
              <a:t>조의 </a:t>
            </a:r>
            <a:r>
              <a:rPr lang="en-US" altLang="ko-KR" sz="2000" b="1" dirty="0" smtClean="0"/>
              <a:t>2</a:t>
            </a:r>
            <a:r>
              <a:rPr lang="ko-KR" altLang="en-US" sz="2000" b="1" dirty="0" smtClean="0"/>
              <a:t>항 및 학생상벌규정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 제</a:t>
            </a:r>
            <a:r>
              <a:rPr lang="en-US" altLang="ko-KR" sz="2000" b="1" dirty="0" smtClean="0"/>
              <a:t>4</a:t>
            </a:r>
            <a:r>
              <a:rPr lang="ko-KR" altLang="en-US" sz="2000" b="1" dirty="0" smtClean="0"/>
              <a:t>조에 의거 엄중 처벌함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ko-KR" altLang="ko-KR" b="1" dirty="0" smtClean="0">
                <a:solidFill>
                  <a:srgbClr val="FF0000"/>
                </a:solidFill>
              </a:rPr>
              <a:t>▶</a:t>
            </a:r>
            <a:r>
              <a:rPr lang="en-US" altLang="ko-KR" b="1" dirty="0" smtClean="0">
                <a:solidFill>
                  <a:srgbClr val="FF0000"/>
                </a:solidFill>
              </a:rPr>
              <a:t> 2017-1</a:t>
            </a:r>
            <a:r>
              <a:rPr lang="ko-KR" altLang="en-US" b="1" dirty="0" smtClean="0">
                <a:solidFill>
                  <a:srgbClr val="FF0000"/>
                </a:solidFill>
              </a:rPr>
              <a:t>학기에 위</a:t>
            </a:r>
            <a:r>
              <a:rPr lang="en-US" altLang="ko-KR" b="1" dirty="0" smtClean="0">
                <a:solidFill>
                  <a:srgbClr val="FF0000"/>
                </a:solidFill>
              </a:rPr>
              <a:t> ·</a:t>
            </a:r>
            <a:r>
              <a:rPr lang="ko-KR" altLang="en-US" b="1" dirty="0" smtClean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endParaRPr lang="ko-KR" altLang="en-US" sz="10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온라인 강좌는 담당 교</a:t>
            </a:r>
            <a:r>
              <a:rPr lang="en-US" altLang="ko-KR" sz="2000" b="1" dirty="0" smtClean="0"/>
              <a:t>·</a:t>
            </a:r>
            <a:r>
              <a:rPr lang="ko-KR" altLang="en-US" sz="2000" b="1" dirty="0" smtClean="0"/>
              <a:t>강사가 지정한 강의실수업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중간</a:t>
            </a:r>
            <a:r>
              <a:rPr lang="en-US" altLang="ko-KR" sz="2000" b="1" dirty="0" smtClean="0"/>
              <a:t>·</a:t>
            </a:r>
            <a:r>
              <a:rPr lang="ko-KR" altLang="en-US" sz="2000" b="1" dirty="0" smtClean="0"/>
              <a:t>기말고사를 제외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  </a:t>
            </a:r>
            <a:r>
              <a:rPr lang="ko-KR" altLang="en-US" sz="2000" b="1" dirty="0" smtClean="0"/>
              <a:t>하고는 유고 결석 사유에 의한 인정을 불허함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ko-KR" altLang="ko-KR" b="1" dirty="0" smtClean="0">
                <a:solidFill>
                  <a:srgbClr val="FF0000"/>
                </a:solidFill>
              </a:rPr>
              <a:t>▶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</a:rPr>
              <a:t>온라인 강좌 특성 상 일주일 내 언제 어디서나 이수 가능함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10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>
                <a:solidFill>
                  <a:prstClr val="black"/>
                </a:solidFill>
              </a:rPr>
              <a:t>_ </a:t>
            </a:r>
            <a:r>
              <a:rPr lang="ko-KR" altLang="en-US" sz="2000" b="1" dirty="0" smtClean="0">
                <a:solidFill>
                  <a:prstClr val="black"/>
                </a:solidFill>
              </a:rPr>
              <a:t>수업결손에 따라 담당 </a:t>
            </a:r>
            <a:r>
              <a:rPr lang="ko-KR" altLang="en-US" sz="2000" b="1" dirty="0" smtClean="0"/>
              <a:t>교</a:t>
            </a:r>
            <a:r>
              <a:rPr lang="en-US" altLang="ko-KR" sz="2000" b="1" dirty="0" smtClean="0"/>
              <a:t>·</a:t>
            </a:r>
            <a:r>
              <a:rPr lang="ko-KR" altLang="en-US" sz="2000" b="1" dirty="0" smtClean="0"/>
              <a:t>강사가 제시하는 과제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시험 등의 지도 및 평가에 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  </a:t>
            </a:r>
            <a:r>
              <a:rPr lang="ko-KR" altLang="en-US" sz="2000" b="1" dirty="0" smtClean="0"/>
              <a:t>따라 성적을 부여함</a:t>
            </a:r>
            <a:endParaRPr lang="en-US" altLang="ko-KR" sz="2000" b="1" dirty="0" smtClean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endParaRPr lang="ko-KR" altLang="en-US" sz="1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신청 및 승인은 성적공시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입력</a:t>
            </a:r>
            <a:r>
              <a:rPr lang="en-US" altLang="ko-KR" sz="2000" b="1" dirty="0" smtClean="0"/>
              <a:t>)</a:t>
            </a:r>
            <a:r>
              <a:rPr lang="ko-KR" altLang="en-US" sz="2000" b="1" dirty="0" smtClean="0"/>
              <a:t>기간 종료일까지 가능함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ko-KR" altLang="ko-KR" b="1" dirty="0" smtClean="0">
                <a:solidFill>
                  <a:srgbClr val="FF0000"/>
                </a:solidFill>
              </a:rPr>
              <a:t>▶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</a:rPr>
              <a:t>종강 이후 교</a:t>
            </a:r>
            <a:r>
              <a:rPr lang="en-US" altLang="ko-KR" b="1" dirty="0" smtClean="0">
                <a:solidFill>
                  <a:srgbClr val="FF0000"/>
                </a:solidFill>
              </a:rPr>
              <a:t> ·</a:t>
            </a:r>
            <a:r>
              <a:rPr lang="ko-KR" altLang="en-US" b="1" dirty="0" smtClean="0">
                <a:solidFill>
                  <a:srgbClr val="FF0000"/>
                </a:solidFill>
              </a:rPr>
              <a:t>강사와 대면 승인이 어려울 수 있으므로 종강 전까지 권장함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표 61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교</a:t>
                      </a:r>
                      <a:r>
                        <a:rPr lang="ko-KR" altLang="en-US" sz="1200" dirty="0" smtClean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접수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72521" y="1481103"/>
            <a:ext cx="1627606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유고결석 신청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</a:t>
            </a:r>
            <a:endParaRPr kumimoji="0"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68" name="꺾인 연결선 67"/>
          <p:cNvCxnSpPr>
            <a:stCxn id="37" idx="1"/>
            <a:endCxn id="45" idx="1"/>
          </p:cNvCxnSpPr>
          <p:nvPr/>
        </p:nvCxnSpPr>
        <p:spPr>
          <a:xfrm rot="10800000">
            <a:off x="672521" y="1661285"/>
            <a:ext cx="2358848" cy="1279534"/>
          </a:xfrm>
          <a:prstGeom prst="bentConnector3">
            <a:avLst>
              <a:gd name="adj1" fmla="val 106368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58" idx="2"/>
            <a:endCxn id="37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4" name="직선 화살표 연결선 83"/>
          <p:cNvCxnSpPr>
            <a:stCxn id="78" idx="2"/>
            <a:endCxn id="105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86" name="AutoShape 23"/>
          <p:cNvCxnSpPr>
            <a:cxnSpLocks noChangeShapeType="1"/>
            <a:stCxn id="85" idx="1"/>
            <a:endCxn id="45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8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89" name="AutoShape 23"/>
          <p:cNvCxnSpPr>
            <a:cxnSpLocks noChangeShapeType="1"/>
            <a:stCxn id="105" idx="2"/>
            <a:endCxn id="79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9" name="직선 화살표 연결선 98"/>
          <p:cNvCxnSpPr>
            <a:stCxn id="37" idx="2"/>
            <a:endCxn id="4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utoShape 23"/>
          <p:cNvCxnSpPr>
            <a:cxnSpLocks noChangeShapeType="1"/>
            <a:stCxn id="45" idx="2"/>
            <a:endCxn id="46" idx="0"/>
          </p:cNvCxnSpPr>
          <p:nvPr/>
        </p:nvCxnSpPr>
        <p:spPr bwMode="auto">
          <a:xfrm>
            <a:off x="1486324" y="1841466"/>
            <a:ext cx="0" cy="25867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" name="직사각형 81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4" name="AutoShape 23"/>
          <p:cNvCxnSpPr>
            <a:cxnSpLocks noChangeShapeType="1"/>
            <a:stCxn id="82" idx="2"/>
            <a:endCxn id="92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2" name="AutoShape 23"/>
          <p:cNvCxnSpPr>
            <a:cxnSpLocks noChangeShapeType="1"/>
            <a:stCxn id="92" idx="3"/>
            <a:endCxn id="78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5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8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09" name="꺾인 연결선 108"/>
          <p:cNvCxnSpPr>
            <a:stCxn id="105" idx="3"/>
            <a:endCxn id="45" idx="3"/>
          </p:cNvCxnSpPr>
          <p:nvPr/>
        </p:nvCxnSpPr>
        <p:spPr>
          <a:xfrm flipH="1" flipV="1">
            <a:off x="2300127" y="1661285"/>
            <a:ext cx="3758738" cy="3274303"/>
          </a:xfrm>
          <a:prstGeom prst="bentConnector3">
            <a:avLst>
              <a:gd name="adj1" fmla="val -11179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85"/>
          <p:cNvSpPr txBox="1">
            <a:spLocks noChangeArrowheads="1"/>
          </p:cNvSpPr>
          <p:nvPr/>
        </p:nvSpPr>
        <p:spPr bwMode="auto">
          <a:xfrm>
            <a:off x="5795773" y="4634652"/>
            <a:ext cx="8992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122" name="TextBox 85"/>
          <p:cNvSpPr txBox="1">
            <a:spLocks noChangeArrowheads="1"/>
          </p:cNvSpPr>
          <p:nvPr/>
        </p:nvSpPr>
        <p:spPr bwMode="auto">
          <a:xfrm>
            <a:off x="5567328" y="5135704"/>
            <a:ext cx="93147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승인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cxnSp>
        <p:nvCxnSpPr>
          <p:cNvPr id="123" name="AutoShape 23"/>
          <p:cNvCxnSpPr>
            <a:cxnSpLocks noChangeShapeType="1"/>
            <a:stCxn id="79" idx="2"/>
            <a:endCxn id="88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" name="AutoShape 23"/>
          <p:cNvCxnSpPr>
            <a:cxnSpLocks noChangeShapeType="1"/>
            <a:stCxn id="46" idx="3"/>
            <a:endCxn id="58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" name="직사각형 4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1" name="AutoShape 23"/>
          <p:cNvCxnSpPr>
            <a:cxnSpLocks noChangeShapeType="1"/>
            <a:stCxn id="44" idx="1"/>
            <a:endCxn id="82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" name="직사각형 57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검토 및 첨부</a:t>
            </a:r>
            <a:endParaRPr lang="ko-KR" altLang="en-US" sz="1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0" name="꺾인 연결선 79"/>
          <p:cNvCxnSpPr>
            <a:stCxn id="105" idx="2"/>
            <a:endCxn id="76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 t="10500" r="33457" b="4101"/>
          <a:stretch>
            <a:fillRect/>
          </a:stretch>
        </p:blipFill>
        <p:spPr bwMode="auto">
          <a:xfrm>
            <a:off x="539552" y="620688"/>
            <a:ext cx="806489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웹정보시스템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신청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4725144"/>
            <a:ext cx="8424936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altLang="ko-KR" sz="14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유고결석신청 클릭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altLang="ko-KR" sz="14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 확인 후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버튼 클릭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altLang="ko-KR" sz="1400" b="1" dirty="0" smtClean="0">
                <a:solidFill>
                  <a:schemeClr val="tx1"/>
                </a:solidFill>
              </a:rPr>
              <a:t>3.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1)/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결석시작일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결석종료일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유고결석사유 입력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altLang="ko-KR" sz="1400" b="1" dirty="0" smtClean="0">
                <a:solidFill>
                  <a:schemeClr val="tx1"/>
                </a:solidFill>
              </a:rPr>
              <a:t>4.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아래 숙지사항 확인 후 □ 체크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altLang="ko-KR" sz="1400" b="1" dirty="0" smtClean="0">
                <a:solidFill>
                  <a:schemeClr val="tx1"/>
                </a:solidFill>
              </a:rPr>
              <a:t>5.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버튼 클릭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수강신청리스트에 해당일자 수업목록이 나오면 유고결석 신청할 과목을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altLang="ko-KR" sz="1400" b="1" dirty="0" smtClean="0">
                <a:solidFill>
                  <a:schemeClr val="tx1"/>
                </a:solidFill>
              </a:rPr>
              <a:t>  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선택 후 저장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altLang="ko-KR" sz="1400" b="1" dirty="0" smtClean="0">
                <a:solidFill>
                  <a:schemeClr val="tx1"/>
                </a:solidFill>
              </a:rPr>
              <a:t>6.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증빙서류 소속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교학행정팀에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제출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→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접수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→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출석인정요청서 담당 교</a:t>
            </a:r>
            <a:r>
              <a:rPr lang="ko-KR" altLang="en-US" sz="14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∙강사 대면 제출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→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최종 인정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2627784" y="747286"/>
            <a:ext cx="720080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583097" y="2492896"/>
            <a:ext cx="864096" cy="1440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494</Words>
  <Application>Microsoft Office PowerPoint</Application>
  <PresentationFormat>화면 슬라이드 쇼(4:3)</PresentationFormat>
  <Paragraphs>115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Aharoni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DB-P400</cp:lastModifiedBy>
  <cp:revision>21</cp:revision>
  <dcterms:created xsi:type="dcterms:W3CDTF">2017-08-16T02:27:34Z</dcterms:created>
  <dcterms:modified xsi:type="dcterms:W3CDTF">2017-11-28T06:17:25Z</dcterms:modified>
</cp:coreProperties>
</file>