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0" r:id="rId2"/>
    <p:sldId id="270" r:id="rId3"/>
    <p:sldId id="280" r:id="rId4"/>
    <p:sldId id="273" r:id="rId5"/>
    <p:sldId id="272" r:id="rId6"/>
    <p:sldId id="263" r:id="rId7"/>
    <p:sldId id="267" r:id="rId8"/>
    <p:sldId id="264" r:id="rId9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indows 사용자" initials="W사" lastIdx="2" clrIdx="0">
    <p:extLst>
      <p:ext uri="{19B8F6BF-5375-455C-9EA6-DF929625EA0E}">
        <p15:presenceInfo xmlns:p15="http://schemas.microsoft.com/office/powerpoint/2012/main" userId="Windows 사용자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밝은 스타일 3 - 강조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790F8-2182-431D-A230-730B7F66208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B95A2A-120E-4F1E-BE5F-5928173FFF6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32D6DC-714F-4F70-BFE2-0984BA6602D6}" type="slidenum">
              <a:rPr lang="ko-KR" altLang="en-US" smtClean="0"/>
              <a:pPr/>
              <a:t>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B95A2A-120E-4F1E-BE5F-5928173FFF65}" type="slidenum">
              <a:rPr lang="ko-KR" altLang="en-US" smtClean="0"/>
              <a:pPr/>
              <a:t>2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31003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C797C-4728-4507-AA1E-CB4E090B8ACA}" type="datetimeFigureOut">
              <a:rPr lang="ko-KR" altLang="en-US" smtClean="0"/>
              <a:pPr/>
              <a:t>2022-08-23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131BD-6D62-4164-BC75-1A4C3315D74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>
            <a:stCxn id="11" idx="2"/>
            <a:endCxn id="16" idx="0"/>
          </p:cNvCxnSpPr>
          <p:nvPr/>
        </p:nvCxnSpPr>
        <p:spPr>
          <a:xfrm flipH="1">
            <a:off x="1958873" y="2285641"/>
            <a:ext cx="34225" cy="334599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그룹 5"/>
          <p:cNvGrpSpPr/>
          <p:nvPr/>
        </p:nvGrpSpPr>
        <p:grpSpPr>
          <a:xfrm>
            <a:off x="0" y="-358"/>
            <a:ext cx="2747102" cy="2285999"/>
            <a:chOff x="0" y="-358"/>
            <a:chExt cx="3662802" cy="2285999"/>
          </a:xfrm>
        </p:grpSpPr>
        <p:sp>
          <p:nvSpPr>
            <p:cNvPr id="45" name="자유형 44"/>
            <p:cNvSpPr/>
            <p:nvPr/>
          </p:nvSpPr>
          <p:spPr>
            <a:xfrm flipV="1">
              <a:off x="3189176" y="0"/>
              <a:ext cx="473626" cy="457701"/>
            </a:xfrm>
            <a:custGeom>
              <a:avLst/>
              <a:gdLst>
                <a:gd name="connsiteX0" fmla="*/ 0 w 473626"/>
                <a:gd name="connsiteY0" fmla="*/ 457701 h 457701"/>
                <a:gd name="connsiteX1" fmla="*/ 473626 w 473626"/>
                <a:gd name="connsiteY1" fmla="*/ 457701 h 457701"/>
                <a:gd name="connsiteX2" fmla="*/ 461974 w 473626"/>
                <a:gd name="connsiteY2" fmla="*/ 454066 h 457701"/>
                <a:gd name="connsiteX3" fmla="*/ 264253 w 473626"/>
                <a:gd name="connsiteY3" fmla="*/ 0 h 457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73626" h="457701">
                  <a:moveTo>
                    <a:pt x="0" y="457701"/>
                  </a:moveTo>
                  <a:lnTo>
                    <a:pt x="473626" y="457701"/>
                  </a:lnTo>
                  <a:lnTo>
                    <a:pt x="461974" y="454066"/>
                  </a:lnTo>
                  <a:lnTo>
                    <a:pt x="264253" y="0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/>
            </a:p>
          </p:txBody>
        </p:sp>
        <p:sp>
          <p:nvSpPr>
            <p:cNvPr id="14" name="자유형 13"/>
            <p:cNvSpPr/>
            <p:nvPr/>
          </p:nvSpPr>
          <p:spPr>
            <a:xfrm flipV="1">
              <a:off x="0" y="-358"/>
              <a:ext cx="3430733" cy="1916145"/>
            </a:xfrm>
            <a:custGeom>
              <a:avLst/>
              <a:gdLst>
                <a:gd name="connsiteX0" fmla="*/ 0 w 3430733"/>
                <a:gd name="connsiteY0" fmla="*/ 1916145 h 1916145"/>
                <a:gd name="connsiteX1" fmla="*/ 3136179 w 3430733"/>
                <a:gd name="connsiteY1" fmla="*/ 1916145 h 1916145"/>
                <a:gd name="connsiteX2" fmla="*/ 3430733 w 3430733"/>
                <a:gd name="connsiteY2" fmla="*/ 1405963 h 1916145"/>
                <a:gd name="connsiteX3" fmla="*/ 2818514 w 3430733"/>
                <a:gd name="connsiteY3" fmla="*/ 0 h 1916145"/>
                <a:gd name="connsiteX4" fmla="*/ 1797554 w 3430733"/>
                <a:gd name="connsiteY4" fmla="*/ 0 h 1916145"/>
                <a:gd name="connsiteX5" fmla="*/ 0 w 3430733"/>
                <a:gd name="connsiteY5" fmla="*/ 773145 h 1916145"/>
                <a:gd name="connsiteX6" fmla="*/ 0 w 3430733"/>
                <a:gd name="connsiteY6" fmla="*/ 1916145 h 19161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30733" h="1916145">
                  <a:moveTo>
                    <a:pt x="0" y="1916145"/>
                  </a:moveTo>
                  <a:lnTo>
                    <a:pt x="3136179" y="1916145"/>
                  </a:lnTo>
                  <a:lnTo>
                    <a:pt x="3430733" y="1405963"/>
                  </a:lnTo>
                  <a:lnTo>
                    <a:pt x="2818514" y="0"/>
                  </a:lnTo>
                  <a:lnTo>
                    <a:pt x="1797554" y="0"/>
                  </a:lnTo>
                  <a:lnTo>
                    <a:pt x="0" y="773145"/>
                  </a:lnTo>
                  <a:lnTo>
                    <a:pt x="0" y="1916145"/>
                  </a:lnTo>
                  <a:close/>
                </a:path>
              </a:pathLst>
            </a:custGeom>
            <a:solidFill>
              <a:srgbClr val="41C9D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1" name="자유형 10"/>
            <p:cNvSpPr/>
            <p:nvPr/>
          </p:nvSpPr>
          <p:spPr>
            <a:xfrm flipV="1">
              <a:off x="1903850" y="1961505"/>
              <a:ext cx="894756" cy="324136"/>
            </a:xfrm>
            <a:custGeom>
              <a:avLst/>
              <a:gdLst>
                <a:gd name="connsiteX0" fmla="*/ 0 w 894756"/>
                <a:gd name="connsiteY0" fmla="*/ 324136 h 324136"/>
                <a:gd name="connsiteX1" fmla="*/ 894756 w 894756"/>
                <a:gd name="connsiteY1" fmla="*/ 324136 h 324136"/>
                <a:gd name="connsiteX2" fmla="*/ 753613 w 894756"/>
                <a:gd name="connsiteY2" fmla="*/ 0 h 324136"/>
                <a:gd name="connsiteX3" fmla="*/ 0 w 894756"/>
                <a:gd name="connsiteY3" fmla="*/ 324136 h 32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4756" h="324136">
                  <a:moveTo>
                    <a:pt x="0" y="324136"/>
                  </a:moveTo>
                  <a:lnTo>
                    <a:pt x="894756" y="324136"/>
                  </a:lnTo>
                  <a:lnTo>
                    <a:pt x="753613" y="0"/>
                  </a:lnTo>
                  <a:lnTo>
                    <a:pt x="0" y="324136"/>
                  </a:lnTo>
                  <a:close/>
                </a:path>
              </a:pathLst>
            </a:custGeom>
            <a:solidFill>
              <a:srgbClr val="4C50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22" name="직사각형 21"/>
          <p:cNvSpPr/>
          <p:nvPr/>
        </p:nvSpPr>
        <p:spPr>
          <a:xfrm>
            <a:off x="35496" y="395953"/>
            <a:ext cx="23787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3200" b="1" dirty="0">
                <a:solidFill>
                  <a:schemeClr val="bg1"/>
                </a:solidFill>
                <a:cs typeface="Aharoni" panose="02010803020104030203" pitchFamily="2" charset="-79"/>
              </a:rPr>
              <a:t>Contents</a:t>
            </a:r>
          </a:p>
        </p:txBody>
      </p:sp>
      <p:sp>
        <p:nvSpPr>
          <p:cNvPr id="41" name="타원 40"/>
          <p:cNvSpPr/>
          <p:nvPr/>
        </p:nvSpPr>
        <p:spPr>
          <a:xfrm>
            <a:off x="1862127" y="2852936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01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3" name="타원 52"/>
          <p:cNvSpPr/>
          <p:nvPr/>
        </p:nvSpPr>
        <p:spPr>
          <a:xfrm>
            <a:off x="1862126" y="355002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02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4" name="타원 53"/>
          <p:cNvSpPr/>
          <p:nvPr/>
        </p:nvSpPr>
        <p:spPr>
          <a:xfrm>
            <a:off x="1862126" y="425600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 dirty="0">
                <a:solidFill>
                  <a:prstClr val="white"/>
                </a:solidFill>
              </a:rPr>
              <a:t>03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2267744" y="2780928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사유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267744" y="3497767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신청 시 유의사항 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2267744" y="5559623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코로나</a:t>
            </a:r>
            <a:r>
              <a:rPr lang="en-US" altLang="ko-KR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19 </a:t>
            </a:r>
            <a:r>
              <a:rPr lang="ko-KR" altLang="en-US" sz="2400" b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백신 예방접종 관련 각종 안내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5" name="제목 1"/>
          <p:cNvSpPr txBox="1">
            <a:spLocks/>
          </p:cNvSpPr>
          <p:nvPr/>
        </p:nvSpPr>
        <p:spPr>
          <a:xfrm>
            <a:off x="2771800" y="518815"/>
            <a:ext cx="6156176" cy="176682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유고결석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ko-KR" altLang="en-US" sz="4000" b="1" i="0" u="none" strike="noStrike" kern="1200" cap="none" spc="0" normalizeH="0" baseline="0" noProof="0" dirty="0" err="1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출석인정</a:t>
            </a:r>
            <a:r>
              <a:rPr kumimoji="0" lang="ko-KR" alt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안내</a:t>
            </a:r>
            <a:endParaRPr kumimoji="0" lang="en-US" altLang="ko-KR" sz="40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r" defTabSz="914400" rtl="0" eaLnBrk="1" fontAlgn="auto" latinLnBrk="1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(</a:t>
            </a:r>
            <a:r>
              <a:rPr lang="ko-KR" altLang="en-US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학생 안내용</a:t>
            </a:r>
            <a:r>
              <a:rPr lang="en-US" altLang="ko-KR" sz="25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rPr>
              <a:t>)</a:t>
            </a:r>
            <a:endParaRPr kumimoji="0" lang="ko-KR" altLang="en-US" sz="25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5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타원 15"/>
          <p:cNvSpPr/>
          <p:nvPr/>
        </p:nvSpPr>
        <p:spPr>
          <a:xfrm>
            <a:off x="1835696" y="5631631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05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267744" y="4200263"/>
            <a:ext cx="65527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유고결석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출석인정 절차 흐름도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  <p:sp>
        <p:nvSpPr>
          <p:cNvPr id="18" name="타원 17"/>
          <p:cNvSpPr/>
          <p:nvPr/>
        </p:nvSpPr>
        <p:spPr>
          <a:xfrm>
            <a:off x="1844487" y="4938587"/>
            <a:ext cx="246353" cy="328468"/>
          </a:xfrm>
          <a:prstGeom prst="ellipse">
            <a:avLst/>
          </a:prstGeom>
          <a:solidFill>
            <a:schemeClr val="bg2">
              <a:lumMod val="50000"/>
            </a:schemeClr>
          </a:solidFill>
          <a:ln w="158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altLang="ko-KR" sz="900" b="1">
                <a:solidFill>
                  <a:prstClr val="white"/>
                </a:solidFill>
              </a:rPr>
              <a:t>04</a:t>
            </a:r>
            <a:endParaRPr lang="ko-KR" altLang="en-US" sz="900" b="1" dirty="0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267744" y="4898311"/>
            <a:ext cx="60486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학생 </a:t>
            </a:r>
            <a:r>
              <a:rPr lang="ko-KR" altLang="en-US" sz="2400" b="1" dirty="0" err="1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웹정보시스템</a:t>
            </a:r>
            <a:r>
              <a:rPr lang="ko-KR" altLang="en-US" sz="2400" b="1" dirty="0">
                <a:solidFill>
                  <a:schemeClr val="accent1">
                    <a:lumMod val="50000"/>
                  </a:schemeClr>
                </a:solidFill>
                <a:latin typeface="+mn-ea"/>
                <a:cs typeface="Aharoni" panose="02010803020104030203" pitchFamily="2" charset="-79"/>
              </a:rPr>
              <a:t> 신청 방법</a:t>
            </a:r>
            <a:endParaRPr lang="ko-KR" altLang="en-US" dirty="0">
              <a:solidFill>
                <a:schemeClr val="accent1">
                  <a:lumMod val="50000"/>
                </a:schemeClr>
              </a:solidFill>
              <a:latin typeface="+mn-ea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010249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16">
            <a:extLst>
              <a:ext uri="{FF2B5EF4-FFF2-40B4-BE49-F238E27FC236}">
                <a16:creationId xmlns:a16="http://schemas.microsoft.com/office/drawing/2014/main" id="{5F5A3176-9AD8-4412-89C7-C1D2972EDAD5}"/>
              </a:ext>
            </a:extLst>
          </p:cNvPr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A93F294-9A08-4119-AD40-E74EFA967D65}"/>
              </a:ext>
            </a:extLst>
          </p:cNvPr>
          <p:cNvSpPr txBox="1"/>
          <p:nvPr/>
        </p:nvSpPr>
        <p:spPr>
          <a:xfrm>
            <a:off x="251520" y="548680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일반사유</a:t>
            </a:r>
          </a:p>
        </p:txBody>
      </p:sp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B070E0AE-77C1-45CC-8E51-6EA343332E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63073"/>
              </p:ext>
            </p:extLst>
          </p:nvPr>
        </p:nvGraphicFramePr>
        <p:xfrm>
          <a:off x="312598" y="902766"/>
          <a:ext cx="8424936" cy="4868661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3229769">
                  <a:extLst>
                    <a:ext uri="{9D8B030D-6E8A-4147-A177-3AD203B41FA5}">
                      <a16:colId xmlns:a16="http://schemas.microsoft.com/office/drawing/2014/main" val="1040744476"/>
                    </a:ext>
                  </a:extLst>
                </a:gridCol>
                <a:gridCol w="1291439">
                  <a:extLst>
                    <a:ext uri="{9D8B030D-6E8A-4147-A177-3AD203B41FA5}">
                      <a16:colId xmlns:a16="http://schemas.microsoft.com/office/drawing/2014/main" val="738924541"/>
                    </a:ext>
                  </a:extLst>
                </a:gridCol>
                <a:gridCol w="3903728">
                  <a:extLst>
                    <a:ext uri="{9D8B030D-6E8A-4147-A177-3AD203B41FA5}">
                      <a16:colId xmlns:a16="http://schemas.microsoft.com/office/drawing/2014/main" val="2658724708"/>
                    </a:ext>
                  </a:extLst>
                </a:gridCol>
              </a:tblGrid>
              <a:tr h="258933"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1270" indent="-19050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44378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배우자</a:t>
                      </a:r>
                      <a:r>
                        <a:rPr lang="en-US" altLang="ko-KR" sz="1100" kern="0" spc="-50" dirty="0">
                          <a:effectLst/>
                        </a:rPr>
                        <a:t>, </a:t>
                      </a:r>
                      <a:r>
                        <a:rPr lang="ko-KR" altLang="en-US" sz="1100" kern="0" spc="-50" dirty="0">
                          <a:effectLst/>
                        </a:rPr>
                        <a:t>직계존비속의 사망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당일부터 </a:t>
                      </a:r>
                      <a:r>
                        <a:rPr lang="en-US" altLang="ko-KR" sz="1100" kern="0" spc="-50" dirty="0">
                          <a:effectLst/>
                        </a:rPr>
                        <a:t>7</a:t>
                      </a:r>
                      <a:r>
                        <a:rPr lang="ko-KR" altLang="en-US" sz="1100" kern="0" spc="-50" dirty="0">
                          <a:effectLst/>
                        </a:rPr>
                        <a:t>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rowSpan="2"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사망진단서 및 가족관계 증빙서류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21021017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촌이내의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친족사망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당일부터 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82830264"/>
                  </a:ext>
                </a:extLst>
              </a:tr>
              <a:tr h="253615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본인의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20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745595711"/>
                  </a:ext>
                </a:extLst>
              </a:tr>
              <a:tr h="270732">
                <a:tc>
                  <a:txBody>
                    <a:bodyPr/>
                    <a:lstStyle/>
                    <a:p>
                      <a:pPr fontAlgn="base" latinLnBrk="1">
                        <a:lnSpc>
                          <a:spcPct val="100000"/>
                        </a:lnSpc>
                      </a:pPr>
                      <a:r>
                        <a:rPr lang="ko-KR" altLang="en-US" sz="1100" b="0" kern="120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배우자의 출산</a:t>
                      </a:r>
                      <a:endParaRPr lang="ko-KR" altLang="en-US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5</a:t>
                      </a: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출생증명서 및 가족관계증빙서류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4850448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입원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진단서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입원확인서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(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선택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374242160"/>
                  </a:ext>
                </a:extLst>
              </a:tr>
              <a:tr h="450787">
                <a:tc>
                  <a:txBody>
                    <a:bodyPr/>
                    <a:lstStyle/>
                    <a:p>
                      <a:pPr marL="0" marR="0" indent="0" algn="l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질병 및 사고로 인한 치료</a:t>
                      </a:r>
                      <a:endParaRPr lang="en-US" altLang="ko-KR" sz="11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주 이내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진료확인서</a:t>
                      </a:r>
                      <a:endParaRPr lang="en-US" altLang="ko-KR" sz="1100" b="0" kern="0" spc="-5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진료비 영수증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처방전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약국 영수증 중 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택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806421240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검사일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징병검사 통지서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595557061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예비군훈련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훈련기간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교육훈련 참석 확인서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501424809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정부기관 및 지자체 등의 행사 참여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>
                          <a:solidFill>
                            <a:schemeClr val="tx1"/>
                          </a:solidFill>
                          <a:effectLst/>
                        </a:rPr>
                        <a:t>해당기관 공문</a:t>
                      </a:r>
                      <a:endParaRPr lang="ko-KR" altLang="en-US" sz="1100" b="0" kern="0" spc="-5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853789722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총장의 승인을 받은 교내</a:t>
                      </a:r>
                      <a:r>
                        <a:rPr lang="en-US" altLang="ko-KR" sz="1100" b="0" kern="0" spc="-18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180">
                          <a:solidFill>
                            <a:schemeClr val="tx1"/>
                          </a:solidFill>
                          <a:effectLst/>
                        </a:rPr>
                        <a:t>외 중요행사 참여</a:t>
                      </a:r>
                      <a:endParaRPr lang="ko-KR" altLang="en-US" sz="1100" b="0" kern="0" spc="-18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승인 관련 서류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114476208"/>
                  </a:ext>
                </a:extLst>
              </a:tr>
              <a:tr h="111234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·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ko-KR" altLang="en-US" sz="1100" b="0" kern="0" spc="-50" dirty="0" err="1">
                          <a:solidFill>
                            <a:schemeClr val="tx1"/>
                          </a:solidFill>
                          <a:effectLst/>
                        </a:rPr>
                        <a:t>인턴포함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해당기간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취업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재직증명서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             (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인턴의 경우 해당 기관장의 가입예정증명서 가능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&lt;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창업</a:t>
                      </a: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&gt; 1.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사업자등록증</a:t>
                      </a: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            2. </a:t>
                      </a: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직장건강보험가입증명서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7161264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 err="1">
                          <a:solidFill>
                            <a:schemeClr val="tx1"/>
                          </a:solidFill>
                          <a:effectLst/>
                        </a:rPr>
                        <a:t>최종학기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 취업을 위한 면접</a:t>
                      </a:r>
                      <a:r>
                        <a:rPr lang="en-US" altLang="ko-KR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</a:rPr>
                        <a:t>시험에 참여</a:t>
                      </a:r>
                      <a:endParaRPr lang="ko-KR" altLang="en-US" sz="1100" b="0" kern="0" spc="-13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기관장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4261217665"/>
                  </a:ext>
                </a:extLst>
              </a:tr>
              <a:tr h="25893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kern="0" spc="-130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외국인 유학생 등록을 위한 절차 및 교육이수 참여</a:t>
                      </a: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해당일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kern="0" spc="-50" dirty="0">
                          <a:solidFill>
                            <a:schemeClr val="tx1"/>
                          </a:solidFill>
                          <a:effectLst/>
                        </a:rPr>
                        <a:t>해당 부서장 확인서</a:t>
                      </a:r>
                      <a:endParaRPr lang="ko-KR" altLang="en-US" sz="1100" b="0" kern="0" spc="-50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0392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4922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79512" y="188640"/>
            <a:ext cx="32351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</a:rPr>
              <a:t>1. </a:t>
            </a:r>
            <a:r>
              <a:rPr lang="ko-KR" altLang="en-US" sz="2000" b="1" dirty="0" err="1">
                <a:solidFill>
                  <a:schemeClr val="accent1">
                    <a:lumMod val="50000"/>
                  </a:schemeClr>
                </a:solidFill>
              </a:rPr>
              <a:t>유고결석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</a:rPr>
              <a:t> 출석인정 사유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79BB583-ACAF-40DD-8539-B1491DB0C6B1}"/>
              </a:ext>
            </a:extLst>
          </p:cNvPr>
          <p:cNvSpPr txBox="1"/>
          <p:nvPr/>
        </p:nvSpPr>
        <p:spPr>
          <a:xfrm>
            <a:off x="246455" y="2752116"/>
            <a:ext cx="2505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코로나</a:t>
            </a:r>
            <a:r>
              <a:rPr lang="en-US" altLang="ko-KR" sz="1400" dirty="0"/>
              <a:t>19 </a:t>
            </a:r>
            <a:r>
              <a:rPr lang="ko-KR" altLang="en-US" sz="1400" dirty="0" err="1"/>
              <a:t>감염병</a:t>
            </a:r>
            <a:r>
              <a:rPr lang="ko-KR" altLang="en-US" sz="1400" dirty="0"/>
              <a:t> 관련 사유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5DA1C-E9FE-4A3D-8535-BCD6615ECAE0}"/>
              </a:ext>
            </a:extLst>
          </p:cNvPr>
          <p:cNvSpPr txBox="1"/>
          <p:nvPr/>
        </p:nvSpPr>
        <p:spPr>
          <a:xfrm>
            <a:off x="251520" y="779664"/>
            <a:ext cx="10422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400" dirty="0"/>
              <a:t>_ </a:t>
            </a:r>
            <a:r>
              <a:rPr lang="ko-KR" altLang="en-US" sz="1400" dirty="0"/>
              <a:t>학생선수</a:t>
            </a:r>
          </a:p>
        </p:txBody>
      </p:sp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771365FC-9200-418B-B144-DFDBE1D6A0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761059"/>
              </p:ext>
            </p:extLst>
          </p:nvPr>
        </p:nvGraphicFramePr>
        <p:xfrm>
          <a:off x="261100" y="1130010"/>
          <a:ext cx="8424936" cy="1290877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746673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319243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2485829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277731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1" kern="0" spc="-50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대상</a:t>
                      </a: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사유 및 </a:t>
                      </a:r>
                      <a:r>
                        <a:rPr lang="ko-KR" altLang="en-US" sz="1100" kern="0" spc="-50" dirty="0" err="1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체육특기자 전형으로 입학하여 대한체육회 회원단체종목에</a:t>
                      </a:r>
                      <a:r>
                        <a:rPr lang="ko-KR" altLang="en-US" sz="1100" kern="0" spc="-50" baseline="0" dirty="0">
                          <a:effectLst/>
                        </a:rPr>
                        <a:t> </a:t>
                      </a:r>
                      <a:r>
                        <a:rPr lang="ko-KR" altLang="en-US" sz="1100" kern="0" spc="-50" dirty="0">
                          <a:effectLst/>
                        </a:rPr>
                        <a:t>선수로 등록된 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70" dirty="0">
                          <a:effectLst/>
                        </a:rPr>
                        <a:t>훈련 및 </a:t>
                      </a:r>
                      <a:r>
                        <a:rPr lang="ko-KR" altLang="en-US" sz="1100" kern="0" spc="-70" dirty="0" err="1">
                          <a:effectLst/>
                        </a:rPr>
                        <a:t>시합출전</a:t>
                      </a:r>
                      <a:r>
                        <a:rPr lang="ko-KR" altLang="en-US" sz="1100" kern="0" spc="-70" dirty="0">
                          <a:effectLst/>
                        </a:rPr>
                        <a:t> 기간</a:t>
                      </a:r>
                      <a:r>
                        <a:rPr lang="en-US" altLang="ko-KR" sz="1100" kern="0" spc="-70" dirty="0">
                          <a:effectLst/>
                        </a:rPr>
                        <a:t>(</a:t>
                      </a:r>
                      <a:r>
                        <a:rPr lang="ko-KR" altLang="en-US" sz="1100" kern="0" spc="-70" dirty="0" err="1">
                          <a:effectLst/>
                        </a:rPr>
                        <a:t>수업시수</a:t>
                      </a:r>
                      <a:r>
                        <a:rPr lang="ko-KR" altLang="en-US" sz="1100" kern="0" spc="-70" dirty="0">
                          <a:effectLst/>
                        </a:rPr>
                        <a:t> 대비</a:t>
                      </a:r>
                      <a:r>
                        <a:rPr lang="ko-KR" altLang="en-US" sz="1100" kern="0" spc="-50" dirty="0">
                          <a:effectLst/>
                        </a:rPr>
                        <a:t> 최대 </a:t>
                      </a:r>
                      <a:r>
                        <a:rPr lang="en-US" altLang="ko-KR" sz="1100" kern="0" spc="-50" dirty="0">
                          <a:effectLst/>
                        </a:rPr>
                        <a:t>1/2</a:t>
                      </a:r>
                      <a:r>
                        <a:rPr lang="ko-KR" altLang="en-US" sz="1100" kern="0" spc="-50" dirty="0">
                          <a:effectLst/>
                        </a:rPr>
                        <a:t>까지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소속대학 및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506573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회원단체종목 이외의 종목 및 국내</a:t>
                      </a:r>
                      <a:r>
                        <a:rPr lang="en-US" altLang="ko-KR" sz="1100" kern="0" spc="-50" dirty="0">
                          <a:effectLst/>
                        </a:rPr>
                        <a:t>·</a:t>
                      </a:r>
                      <a:r>
                        <a:rPr lang="ko-KR" altLang="en-US" sz="1100" kern="0" spc="-50" dirty="0">
                          <a:effectLst/>
                        </a:rPr>
                        <a:t>외 프로 </a:t>
                      </a:r>
                      <a:r>
                        <a:rPr lang="ko-KR" altLang="en-US" sz="1100" kern="0" spc="-50" dirty="0" err="1">
                          <a:effectLst/>
                        </a:rPr>
                        <a:t>입단자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60" dirty="0">
                          <a:effectLst/>
                        </a:rPr>
                        <a:t>인정하지 않음</a:t>
                      </a:r>
                      <a:r>
                        <a:rPr lang="en-US" altLang="ko-KR" sz="1100" kern="0" spc="-60" dirty="0">
                          <a:effectLst/>
                        </a:rPr>
                        <a:t>, </a:t>
                      </a:r>
                      <a:r>
                        <a:rPr lang="ko-KR" altLang="en-US" sz="1100" kern="0" spc="-60" dirty="0">
                          <a:effectLst/>
                        </a:rPr>
                        <a:t>다만 국가대표</a:t>
                      </a:r>
                      <a:r>
                        <a:rPr lang="en-US" altLang="ko-KR" sz="1100" kern="0" spc="-60" dirty="0">
                          <a:effectLst/>
                        </a:rPr>
                        <a:t>(</a:t>
                      </a:r>
                      <a:r>
                        <a:rPr lang="ko-KR" altLang="en-US" sz="1100" kern="0" spc="-60" dirty="0">
                          <a:effectLst/>
                        </a:rPr>
                        <a:t>상비군</a:t>
                      </a:r>
                      <a:r>
                        <a:rPr lang="ko-KR" altLang="en-US" sz="1100" kern="0" spc="-50" dirty="0">
                          <a:effectLst/>
                        </a:rPr>
                        <a:t> 포함</a:t>
                      </a:r>
                      <a:r>
                        <a:rPr lang="en-US" altLang="ko-KR" sz="1100" kern="0" spc="-50" dirty="0">
                          <a:effectLst/>
                        </a:rPr>
                        <a:t>)</a:t>
                      </a:r>
                      <a:r>
                        <a:rPr lang="ko-KR" altLang="en-US" sz="1100" kern="0" spc="-50" dirty="0">
                          <a:effectLst/>
                        </a:rPr>
                        <a:t>는 </a:t>
                      </a:r>
                      <a:r>
                        <a:rPr lang="ko-KR" altLang="en-US" sz="1100" kern="0" spc="-50" dirty="0" err="1">
                          <a:effectLst/>
                        </a:rPr>
                        <a:t>육성종목과</a:t>
                      </a:r>
                      <a:r>
                        <a:rPr lang="ko-KR" altLang="en-US" sz="1100" kern="0" spc="-50" dirty="0">
                          <a:effectLst/>
                        </a:rPr>
                        <a:t> 동일하게 인정함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국가대표일 경우 해당기관 공문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</a:tbl>
          </a:graphicData>
        </a:graphic>
      </p:graphicFrame>
      <p:grpSp>
        <p:nvGrpSpPr>
          <p:cNvPr id="23" name="그룹 22">
            <a:extLst>
              <a:ext uri="{FF2B5EF4-FFF2-40B4-BE49-F238E27FC236}">
                <a16:creationId xmlns:a16="http://schemas.microsoft.com/office/drawing/2014/main" id="{B7F5D39F-7F52-45B1-8BD1-400BFBA5FC71}"/>
              </a:ext>
            </a:extLst>
          </p:cNvPr>
          <p:cNvGrpSpPr/>
          <p:nvPr/>
        </p:nvGrpSpPr>
        <p:grpSpPr>
          <a:xfrm>
            <a:off x="157590" y="5161972"/>
            <a:ext cx="6753168" cy="499276"/>
            <a:chOff x="203888" y="3192577"/>
            <a:chExt cx="6753168" cy="289860"/>
          </a:xfrm>
        </p:grpSpPr>
        <p:sp>
          <p:nvSpPr>
            <p:cNvPr id="24" name="TextBox 23"/>
            <p:cNvSpPr txBox="1"/>
            <p:nvPr/>
          </p:nvSpPr>
          <p:spPr>
            <a:xfrm>
              <a:off x="203888" y="3330557"/>
              <a:ext cx="6175088" cy="15188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코로나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19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확진환자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및 백신접종 후 이상반응 발생자의 경우 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2</a:t>
              </a:r>
              <a:r>
                <a:rPr lang="ko-KR" altLang="en-US" sz="1100" b="1">
                  <a:solidFill>
                    <a:srgbClr val="FF0000"/>
                  </a:solidFill>
                </a:rPr>
                <a:t>주 </a:t>
              </a:r>
              <a:r>
                <a:rPr lang="ko-KR" altLang="en-US" sz="1100" b="1" smtClean="0">
                  <a:solidFill>
                    <a:srgbClr val="FF0000"/>
                  </a:solidFill>
                </a:rPr>
                <a:t>초과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결석 시 </a:t>
              </a:r>
              <a:r>
                <a:rPr lang="ko-KR" altLang="en-US" sz="1100" b="1" dirty="0" err="1">
                  <a:solidFill>
                    <a:srgbClr val="FF0000"/>
                  </a:solidFill>
                </a:rPr>
                <a:t>질병휴학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 권장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212680" y="3192577"/>
              <a:ext cx="674437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100" b="1" dirty="0">
                  <a:solidFill>
                    <a:srgbClr val="FF0000"/>
                  </a:solidFill>
                </a:rPr>
                <a:t>※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위 사항은 질병관리청 안내지침사항을 적용했으며</a:t>
              </a:r>
              <a:r>
                <a:rPr lang="en-US" altLang="ko-KR" sz="1100" b="1" dirty="0">
                  <a:solidFill>
                    <a:srgbClr val="FF0000"/>
                  </a:solidFill>
                </a:rPr>
                <a:t>, </a:t>
              </a:r>
              <a:r>
                <a:rPr lang="ko-KR" altLang="en-US" sz="1100" b="1" dirty="0">
                  <a:solidFill>
                    <a:srgbClr val="FF0000"/>
                  </a:solidFill>
                </a:rPr>
                <a:t>추후 해당 기관의 기준 변경에 따라 변동 가능</a:t>
              </a:r>
            </a:p>
          </p:txBody>
        </p:sp>
      </p:grp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189100"/>
              </p:ext>
            </p:extLst>
          </p:nvPr>
        </p:nvGraphicFramePr>
        <p:xfrm>
          <a:off x="261100" y="3206420"/>
          <a:ext cx="8424936" cy="1878764"/>
        </p:xfrm>
        <a:graphic>
          <a:graphicData uri="http://schemas.openxmlformats.org/drawingml/2006/table">
            <a:tbl>
              <a:tblPr firstRow="1">
                <a:tableStyleId>{BC89EF96-8CEA-46FF-86C4-4CE0E7609802}</a:tableStyleId>
              </a:tblPr>
              <a:tblGrid>
                <a:gridCol w="2880320">
                  <a:extLst>
                    <a:ext uri="{9D8B030D-6E8A-4147-A177-3AD203B41FA5}">
                      <a16:colId xmlns:a16="http://schemas.microsoft.com/office/drawing/2014/main" val="2954816761"/>
                    </a:ext>
                  </a:extLst>
                </a:gridCol>
                <a:gridCol w="2016224">
                  <a:extLst>
                    <a:ext uri="{9D8B030D-6E8A-4147-A177-3AD203B41FA5}">
                      <a16:colId xmlns:a16="http://schemas.microsoft.com/office/drawing/2014/main" val="4291941827"/>
                    </a:ext>
                  </a:extLst>
                </a:gridCol>
                <a:gridCol w="3528392">
                  <a:extLst>
                    <a:ext uri="{9D8B030D-6E8A-4147-A177-3AD203B41FA5}">
                      <a16:colId xmlns:a16="http://schemas.microsoft.com/office/drawing/2014/main" val="4254225951"/>
                    </a:ext>
                  </a:extLst>
                </a:gridCol>
              </a:tblGrid>
              <a:tr h="322372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>
                          <a:effectLst/>
                        </a:rPr>
                        <a:t>인정사유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인정기간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dirty="0">
                          <a:effectLst/>
                        </a:rPr>
                        <a:t>증빙서류</a:t>
                      </a:r>
                      <a:endParaRPr lang="ko-KR" altLang="en-US" sz="1100" b="1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7650128"/>
                  </a:ext>
                </a:extLst>
              </a:tr>
              <a:tr h="54828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대상자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해당기간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격리 사실 확인서 또는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1552476697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 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해당일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검사 사실 확인서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294129299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l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코로나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19</a:t>
                      </a:r>
                      <a:r>
                        <a:rPr lang="en-US" altLang="ko-KR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 </a:t>
                      </a:r>
                      <a:r>
                        <a:rPr lang="ko-KR" altLang="en-US" sz="1100" kern="0" spc="-50" baseline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백신접종자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당일부터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ctr" fontAlgn="base" latinLnBrk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일 이내</a:t>
                      </a:r>
                      <a:endParaRPr lang="ko-KR" altLang="en-US" sz="1100" kern="0" spc="-50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백신접종 사실증명서류</a:t>
                      </a:r>
                      <a:endParaRPr lang="en-US" altLang="ko-KR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indent="0" algn="just" defTabSz="914400" rtl="0" eaLnBrk="1" fontAlgn="base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예방접종내역 확인서 등</a:t>
                      </a:r>
                      <a:r>
                        <a:rPr lang="en-US" altLang="ko-KR" sz="1100" kern="0" spc="-5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ko-KR" altLang="en-US" sz="1100" kern="0" spc="-50" smtClean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64770" marR="64770" marT="17907" marB="17907" anchor="ctr"/>
                </a:tc>
                <a:extLst>
                  <a:ext uri="{0D108BD9-81ED-4DB2-BD59-A6C34878D82A}">
                    <a16:rowId xmlns:a16="http://schemas.microsoft.com/office/drawing/2014/main" val="37191480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860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79512" y="188640"/>
            <a:ext cx="24657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000" b="1" dirty="0">
                <a:solidFill>
                  <a:srgbClr val="FF0000"/>
                </a:solidFill>
              </a:rPr>
              <a:t>2. </a:t>
            </a:r>
            <a:r>
              <a:rPr lang="ko-KR" altLang="en-US" sz="2000" b="1" dirty="0">
                <a:solidFill>
                  <a:srgbClr val="FF0000"/>
                </a:solidFill>
              </a:rPr>
              <a:t>신청 시 유의사항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725593"/>
            <a:ext cx="8658164" cy="4359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출석인정은 </a:t>
            </a:r>
            <a:r>
              <a:rPr lang="ko-KR" altLang="en-US" sz="1400" b="1" dirty="0">
                <a:solidFill>
                  <a:srgbClr val="FF0000"/>
                </a:solidFill>
              </a:rPr>
              <a:t>사유발생 전이나 사유종료일로부터</a:t>
            </a:r>
            <a:r>
              <a:rPr lang="en-US" altLang="ko-KR" sz="1400" b="1" dirty="0">
                <a:solidFill>
                  <a:srgbClr val="FF0000"/>
                </a:solidFill>
              </a:rPr>
              <a:t> 14</a:t>
            </a:r>
            <a:r>
              <a:rPr lang="ko-KR" altLang="en-US" sz="1400" b="1" dirty="0">
                <a:solidFill>
                  <a:srgbClr val="FF0000"/>
                </a:solidFill>
              </a:rPr>
              <a:t>일 이내</a:t>
            </a:r>
            <a:r>
              <a:rPr lang="ko-KR" altLang="en-US" sz="1400" b="1" dirty="0"/>
              <a:t>에 신청하여야 하며 해당 기간 이후에는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출석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</a:t>
            </a:r>
            <a:r>
              <a:rPr lang="ko-KR" altLang="en-US" sz="1400" b="1" dirty="0"/>
              <a:t>인정 사유의 </a:t>
            </a:r>
            <a:r>
              <a:rPr lang="ko-KR" altLang="en-US" sz="1400" b="1"/>
              <a:t>효력 </a:t>
            </a:r>
            <a:r>
              <a:rPr lang="ko-KR" altLang="en-US" sz="1400" b="1" smtClean="0"/>
              <a:t>상실함</a:t>
            </a:r>
            <a:r>
              <a:rPr lang="en-US" altLang="ko-KR" sz="1400" b="1" smtClean="0">
                <a:solidFill>
                  <a:srgbClr val="FF0000"/>
                </a:solidFill>
              </a:rPr>
              <a:t>(</a:t>
            </a:r>
            <a:r>
              <a:rPr lang="ko-KR" altLang="en-US" sz="1400" b="1" smtClean="0">
                <a:solidFill>
                  <a:srgbClr val="FF0000"/>
                </a:solidFill>
              </a:rPr>
              <a:t>단</a:t>
            </a:r>
            <a:r>
              <a:rPr lang="en-US" altLang="ko-KR" sz="1400" b="1" smtClean="0">
                <a:solidFill>
                  <a:srgbClr val="FF0000"/>
                </a:solidFill>
              </a:rPr>
              <a:t>, </a:t>
            </a:r>
            <a:r>
              <a:rPr lang="ko-KR" altLang="en-US" sz="1400" b="1" smtClean="0">
                <a:solidFill>
                  <a:srgbClr val="FF0000"/>
                </a:solidFill>
              </a:rPr>
              <a:t>최종학기 취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·</a:t>
            </a:r>
            <a:r>
              <a:rPr lang="ko-KR" altLang="en-US" sz="1400" b="1" smtClean="0">
                <a:solidFill>
                  <a:srgbClr val="FF0000"/>
                </a:solidFill>
                <a:latin typeface="+mn-ea"/>
              </a:rPr>
              <a:t>창업은 사유발생일로부터 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30</a:t>
            </a:r>
            <a:r>
              <a:rPr lang="ko-KR" altLang="en-US" sz="1400" b="1" smtClean="0">
                <a:solidFill>
                  <a:srgbClr val="FF0000"/>
                </a:solidFill>
                <a:latin typeface="+mn-ea"/>
              </a:rPr>
              <a:t>일 이내에 신청</a:t>
            </a:r>
            <a:r>
              <a:rPr lang="en-US" altLang="ko-KR" sz="1400" b="1" smtClean="0">
                <a:solidFill>
                  <a:srgbClr val="FF0000"/>
                </a:solidFill>
                <a:latin typeface="+mn-ea"/>
              </a:rPr>
              <a:t>)</a:t>
            </a:r>
            <a:endParaRPr lang="en-US" altLang="ko-KR" sz="1400" b="1" dirty="0">
              <a:solidFill>
                <a:srgbClr val="FF0000"/>
              </a:solidFill>
              <a:latin typeface="+mn-ea"/>
            </a:endParaRPr>
          </a:p>
          <a:p>
            <a:pPr fontAlgn="base">
              <a:lnSpc>
                <a:spcPct val="150000"/>
              </a:lnSpc>
            </a:pP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유고결석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신청내역</a:t>
            </a:r>
            <a:r>
              <a:rPr lang="ko-KR" altLang="en-US" sz="1400" b="1" dirty="0">
                <a:latin typeface="맑은 고딕" panose="020B0503020000020004" pitchFamily="50" charset="-127"/>
              </a:rPr>
              <a:t> 접수 시</a:t>
            </a:r>
            <a:r>
              <a:rPr lang="en-US" altLang="ko-KR" sz="1400" b="1" dirty="0">
                <a:latin typeface="맑은 고딕" panose="020B0503020000020004" pitchFamily="50" charset="-127"/>
              </a:rPr>
              <a:t>(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교학행정팀</a:t>
            </a:r>
            <a:r>
              <a:rPr lang="en-US" altLang="ko-KR" sz="1400" b="1" dirty="0">
                <a:latin typeface="맑은 고딕" panose="020B0503020000020004" pitchFamily="50" charset="-127"/>
              </a:rPr>
              <a:t>) </a:t>
            </a:r>
            <a:r>
              <a:rPr lang="ko-KR" altLang="en-US" sz="1400" b="1" dirty="0" err="1">
                <a:latin typeface="맑은 고딕" panose="020B0503020000020004" pitchFamily="50" charset="-127"/>
              </a:rPr>
              <a:t>해당수업</a:t>
            </a:r>
            <a:r>
              <a:rPr lang="ko-KR" altLang="en-US" sz="1400" b="1" dirty="0">
                <a:latin typeface="맑은 고딕" panose="020B0503020000020004" pitchFamily="50" charset="-127"/>
              </a:rPr>
              <a:t>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강사의 웹정보를 통해 유고결석 신청자 알림 안내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latin typeface="맑은 고딕" panose="020B0503020000020004" pitchFamily="50" charset="-127"/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증빙서류 위</a:t>
            </a:r>
            <a:r>
              <a:rPr lang="en-US" altLang="ko-KR" sz="1400" b="1" dirty="0"/>
              <a:t>·</a:t>
            </a:r>
            <a:r>
              <a:rPr lang="ko-KR" altLang="en-US" sz="1400" b="1" dirty="0" err="1"/>
              <a:t>변조행위에</a:t>
            </a:r>
            <a:r>
              <a:rPr lang="ko-KR" altLang="en-US" sz="1400" b="1" dirty="0"/>
              <a:t> 의한 신청은 학칙 제</a:t>
            </a:r>
            <a:r>
              <a:rPr lang="en-US" altLang="ko-KR" sz="1400" b="1" dirty="0"/>
              <a:t>59</a:t>
            </a:r>
            <a:r>
              <a:rPr lang="ko-KR" altLang="en-US" sz="1400" b="1" dirty="0"/>
              <a:t>조의</a:t>
            </a:r>
            <a:r>
              <a:rPr lang="en-US" altLang="ko-KR" sz="1400" b="1" dirty="0"/>
              <a:t>2</a:t>
            </a:r>
            <a:r>
              <a:rPr lang="ko-KR" altLang="en-US" sz="1400" b="1" dirty="0"/>
              <a:t>항 및 학생상벌규정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제</a:t>
            </a:r>
            <a:r>
              <a:rPr lang="en-US" altLang="ko-KR" sz="1400" b="1" dirty="0"/>
              <a:t>4</a:t>
            </a:r>
            <a:r>
              <a:rPr lang="ko-KR" altLang="en-US" sz="1400" b="1" dirty="0"/>
              <a:t>조에 의거 엄중 처벌함</a:t>
            </a:r>
            <a:endParaRPr lang="en-US" altLang="ko-KR" sz="1400" b="1" dirty="0"/>
          </a:p>
          <a:p>
            <a:pPr fontAlgn="base"/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/>
              <a:t>사회적 </a:t>
            </a:r>
            <a:r>
              <a:rPr lang="ko-KR" altLang="en-US" sz="1400" b="1" dirty="0" err="1"/>
              <a:t>거리두기</a:t>
            </a:r>
            <a:r>
              <a:rPr lang="ko-KR" altLang="en-US" sz="1400" b="1" dirty="0"/>
              <a:t> 단계에 따른 </a:t>
            </a:r>
            <a:r>
              <a:rPr lang="ko-KR" altLang="en-US" sz="1400" b="1" dirty="0" err="1"/>
              <a:t>원격수업도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</a:t>
            </a:r>
            <a:r>
              <a:rPr lang="ko-KR" altLang="en-US" sz="1400" b="1" dirty="0"/>
              <a:t> 신청 가능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endParaRPr lang="en-US" altLang="ko-KR" sz="1400" b="1" dirty="0">
              <a:solidFill>
                <a:prstClr val="black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>
                <a:solidFill>
                  <a:prstClr val="black"/>
                </a:solidFill>
              </a:rPr>
              <a:t> </a:t>
            </a:r>
            <a:r>
              <a:rPr lang="ko-KR" altLang="en-US" sz="1400" b="1" dirty="0">
                <a:solidFill>
                  <a:prstClr val="black"/>
                </a:solidFill>
              </a:rPr>
              <a:t>성적은 담당 </a:t>
            </a:r>
            <a:r>
              <a:rPr lang="ko-KR" altLang="en-US" sz="1400" b="1" dirty="0"/>
              <a:t>교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강사가 제시하는 과제</a:t>
            </a:r>
            <a:r>
              <a:rPr lang="en-US" altLang="ko-KR" sz="1400" b="1" dirty="0"/>
              <a:t>, </a:t>
            </a:r>
            <a:r>
              <a:rPr lang="ko-KR" altLang="en-US" sz="1400" b="1" dirty="0"/>
              <a:t>시험 등의 지도</a:t>
            </a:r>
            <a:r>
              <a:rPr lang="en-US" altLang="ko-KR" sz="1400" b="1" dirty="0"/>
              <a:t>·</a:t>
            </a:r>
            <a:r>
              <a:rPr lang="ko-KR" altLang="en-US" sz="1400" b="1" dirty="0"/>
              <a:t>평가에 따라 부여함</a:t>
            </a:r>
            <a:r>
              <a:rPr lang="en-US" altLang="ko-KR" sz="1400" b="1" dirty="0"/>
              <a:t>(</a:t>
            </a:r>
            <a:r>
              <a:rPr lang="ko-KR" altLang="en-US" sz="1400" b="1" dirty="0" err="1"/>
              <a:t>유고결석</a:t>
            </a:r>
            <a:r>
              <a:rPr lang="ko-KR" altLang="en-US" sz="1400" b="1" dirty="0"/>
              <a:t> </a:t>
            </a:r>
            <a:r>
              <a:rPr lang="ko-KR" altLang="en-US" sz="1400" b="1" dirty="0" err="1"/>
              <a:t>출석인정은</a:t>
            </a:r>
            <a:r>
              <a:rPr lang="ko-KR" altLang="en-US" sz="1400" b="1" dirty="0"/>
              <a:t> </a:t>
            </a:r>
            <a:endParaRPr lang="en-US" altLang="ko-KR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/>
              <a:t>    </a:t>
            </a:r>
            <a:r>
              <a:rPr lang="ko-KR" altLang="en-US" sz="1400" b="1" dirty="0"/>
              <a:t>출결에 국한된 사항임</a:t>
            </a:r>
            <a:r>
              <a:rPr lang="en-US" altLang="ko-KR" sz="1400" b="1" dirty="0"/>
              <a:t>)</a:t>
            </a:r>
          </a:p>
          <a:p>
            <a:pPr fontAlgn="base"/>
            <a:endParaRPr lang="ko-KR" altLang="en-US" sz="1400" b="1" dirty="0"/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latin typeface="맑은 고딕" panose="020B0503020000020004" pitchFamily="50" charset="-127"/>
              </a:rPr>
              <a:t>▶</a:t>
            </a:r>
            <a:r>
              <a:rPr lang="en-US" altLang="ko-KR" sz="1400" b="1" dirty="0"/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신청 및 승인은 성적공시</a:t>
            </a:r>
            <a:r>
              <a:rPr lang="en-US" altLang="ko-KR" sz="1400" b="1" dirty="0">
                <a:solidFill>
                  <a:srgbClr val="FF0000"/>
                </a:solidFill>
              </a:rPr>
              <a:t>(</a:t>
            </a:r>
            <a:r>
              <a:rPr lang="ko-KR" altLang="en-US" sz="1400" b="1">
                <a:solidFill>
                  <a:srgbClr val="FF0000"/>
                </a:solidFill>
              </a:rPr>
              <a:t>입력</a:t>
            </a:r>
            <a:r>
              <a:rPr lang="en-US" altLang="ko-KR" sz="1400" b="1" smtClean="0">
                <a:solidFill>
                  <a:srgbClr val="FF0000"/>
                </a:solidFill>
              </a:rPr>
              <a:t>)</a:t>
            </a:r>
            <a:r>
              <a:rPr lang="ko-KR" altLang="en-US" sz="1400" b="1" smtClean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종료일</a:t>
            </a:r>
            <a:r>
              <a:rPr lang="en-US" altLang="ko-KR" sz="1400" b="1">
                <a:solidFill>
                  <a:srgbClr val="FF0000"/>
                </a:solidFill>
              </a:rPr>
              <a:t>[</a:t>
            </a:r>
            <a:r>
              <a:rPr lang="en-US" altLang="ko-KR" sz="1400" b="1" smtClean="0">
                <a:solidFill>
                  <a:srgbClr val="FF0000"/>
                </a:solidFill>
              </a:rPr>
              <a:t>2022.12.27.(</a:t>
            </a:r>
            <a:r>
              <a:rPr lang="ko-KR" altLang="en-US" sz="1400" b="1" smtClean="0">
                <a:solidFill>
                  <a:srgbClr val="FF0000"/>
                </a:solidFill>
              </a:rPr>
              <a:t>화</a:t>
            </a:r>
            <a:r>
              <a:rPr lang="en-US" altLang="ko-KR" sz="1400" b="1" smtClean="0">
                <a:solidFill>
                  <a:srgbClr val="FF0000"/>
                </a:solidFill>
              </a:rPr>
              <a:t>) 13</a:t>
            </a:r>
            <a:r>
              <a:rPr lang="ko-KR" altLang="en-US" sz="1400" b="1" smtClean="0">
                <a:solidFill>
                  <a:srgbClr val="FF0000"/>
                </a:solidFill>
              </a:rPr>
              <a:t>시</a:t>
            </a:r>
            <a:r>
              <a:rPr lang="en-US" altLang="ko-KR" sz="1400" b="1" smtClean="0">
                <a:solidFill>
                  <a:srgbClr val="FF0000"/>
                </a:solidFill>
              </a:rPr>
              <a:t>]</a:t>
            </a:r>
            <a:r>
              <a:rPr lang="ko-KR" altLang="en-US" sz="1400" b="1" dirty="0">
                <a:solidFill>
                  <a:srgbClr val="FF0000"/>
                </a:solidFill>
              </a:rPr>
              <a:t>까지 가능함</a:t>
            </a:r>
            <a:endParaRPr lang="en-US" altLang="ko-KR" sz="1400" b="1" dirty="0">
              <a:solidFill>
                <a:srgbClr val="FF0000"/>
              </a:solidFill>
            </a:endParaRPr>
          </a:p>
          <a:p>
            <a:pPr fontAlgn="base">
              <a:lnSpc>
                <a:spcPct val="150000"/>
              </a:lnSpc>
            </a:pPr>
            <a:r>
              <a:rPr lang="en-US" altLang="ko-KR" sz="1400" b="1" dirty="0">
                <a:solidFill>
                  <a:srgbClr val="FF0000"/>
                </a:solidFill>
              </a:rPr>
              <a:t>   </a:t>
            </a:r>
            <a:r>
              <a:rPr lang="ko-KR" altLang="ko-KR" sz="1400" b="1" dirty="0">
                <a:solidFill>
                  <a:srgbClr val="FF0000"/>
                </a:solidFill>
              </a:rPr>
              <a:t>▶</a:t>
            </a:r>
            <a:r>
              <a:rPr lang="en-US" altLang="ko-KR" sz="1400" b="1" dirty="0">
                <a:solidFill>
                  <a:srgbClr val="FF0000"/>
                </a:solidFill>
              </a:rPr>
              <a:t> </a:t>
            </a:r>
            <a:r>
              <a:rPr lang="ko-KR" altLang="en-US" sz="1400" b="1" dirty="0">
                <a:solidFill>
                  <a:srgbClr val="FF0000"/>
                </a:solidFill>
              </a:rPr>
              <a:t>종강 이후 교</a:t>
            </a:r>
            <a:r>
              <a:rPr lang="en-US" altLang="ko-KR" sz="1400" b="1" dirty="0">
                <a:solidFill>
                  <a:srgbClr val="FF0000"/>
                </a:solidFill>
              </a:rPr>
              <a:t> ·</a:t>
            </a:r>
            <a:r>
              <a:rPr lang="ko-KR" altLang="en-US" sz="1400" b="1" dirty="0">
                <a:solidFill>
                  <a:srgbClr val="FF0000"/>
                </a:solidFill>
              </a:rPr>
              <a:t>강사와 승인이 어려울 수 있으므로 종강 전까지 권장함</a:t>
            </a:r>
          </a:p>
        </p:txBody>
      </p:sp>
    </p:spTree>
    <p:extLst>
      <p:ext uri="{BB962C8B-B14F-4D97-AF65-F5344CB8AC3E}">
        <p14:creationId xmlns:p14="http://schemas.microsoft.com/office/powerpoint/2010/main" val="1364303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4" name="표 33"/>
          <p:cNvGraphicFramePr>
            <a:graphicFrameLocks noGrp="1"/>
          </p:cNvGraphicFramePr>
          <p:nvPr/>
        </p:nvGraphicFramePr>
        <p:xfrm>
          <a:off x="417751" y="620688"/>
          <a:ext cx="8249996" cy="57926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6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24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학생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교학행정팀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/>
                        <a:t>교</a:t>
                      </a:r>
                      <a:r>
                        <a:rPr lang="ko-KR" altLang="en-US" sz="1200" dirty="0">
                          <a:latin typeface="맑은 고딕"/>
                          <a:ea typeface="맑은 고딕"/>
                        </a:rPr>
                        <a:t>∙강사</a:t>
                      </a:r>
                      <a:endParaRPr lang="ko-KR" altLang="en-US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dirty="0" err="1"/>
                        <a:t>학사팀</a:t>
                      </a:r>
                      <a:endParaRPr lang="ko-KR" altLang="en-US" sz="12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44439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5" name="순서도: 판단 83"/>
          <p:cNvSpPr>
            <a:spLocks noChangeArrowheads="1"/>
          </p:cNvSpPr>
          <p:nvPr/>
        </p:nvSpPr>
        <p:spPr bwMode="auto">
          <a:xfrm>
            <a:off x="3031369" y="2749063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36" name="Rectangle 35"/>
          <p:cNvSpPr>
            <a:spLocks noChangeArrowheads="1"/>
          </p:cNvSpPr>
          <p:nvPr/>
        </p:nvSpPr>
        <p:spPr bwMode="auto">
          <a:xfrm>
            <a:off x="3199332" y="2829419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접수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0" name="TextBox 85"/>
          <p:cNvSpPr txBox="1">
            <a:spLocks noChangeArrowheads="1"/>
          </p:cNvSpPr>
          <p:nvPr/>
        </p:nvSpPr>
        <p:spPr bwMode="auto">
          <a:xfrm>
            <a:off x="3561630" y="3197394"/>
            <a:ext cx="7200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Yes</a:t>
            </a:r>
            <a:r>
              <a:rPr lang="en-US" altLang="ko-KR" sz="1000" b="1" dirty="0">
                <a:latin typeface="+mj-ea"/>
                <a:ea typeface="+mj-ea"/>
              </a:rPr>
              <a:t>(</a:t>
            </a:r>
            <a:r>
              <a:rPr lang="ko-KR" altLang="en-US" sz="1000" b="1" dirty="0">
                <a:latin typeface="+mj-ea"/>
                <a:ea typeface="+mj-ea"/>
              </a:rPr>
              <a:t>접수</a:t>
            </a:r>
            <a:r>
              <a:rPr lang="en-US" altLang="ko-KR" sz="1000" b="1" dirty="0">
                <a:latin typeface="+mj-ea"/>
                <a:ea typeface="+mj-ea"/>
              </a:rPr>
              <a:t>)</a:t>
            </a:r>
            <a:endParaRPr kumimoji="0" lang="en-US" altLang="ko-KR" sz="1000" b="1" dirty="0">
              <a:latin typeface="+mj-ea"/>
              <a:ea typeface="+mj-ea"/>
            </a:endParaRPr>
          </a:p>
        </p:txBody>
      </p:sp>
      <p:sp>
        <p:nvSpPr>
          <p:cNvPr id="41" name="직사각형 40"/>
          <p:cNvSpPr/>
          <p:nvPr/>
        </p:nvSpPr>
        <p:spPr>
          <a:xfrm>
            <a:off x="672521" y="1481103"/>
            <a:ext cx="1627606" cy="500679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웹정보시스템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 err="1">
                <a:solidFill>
                  <a:schemeClr val="tx1"/>
                </a:solidFill>
                <a:latin typeface="+mj-ea"/>
                <a:ea typeface="+mj-ea"/>
              </a:rPr>
              <a:t>유고결석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 신청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(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증빙서류 업로드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  <a:ea typeface="+mj-ea"/>
              </a:rPr>
              <a:t>)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47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3.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유고결석자 출석인정 절차 흐름도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cxnSp>
        <p:nvCxnSpPr>
          <p:cNvPr id="48" name="꺾인 연결선 47"/>
          <p:cNvCxnSpPr>
            <a:stCxn id="35" idx="1"/>
            <a:endCxn id="41" idx="1"/>
          </p:cNvCxnSpPr>
          <p:nvPr/>
        </p:nvCxnSpPr>
        <p:spPr>
          <a:xfrm rot="10800000">
            <a:off x="672521" y="1731443"/>
            <a:ext cx="2358848" cy="1209376"/>
          </a:xfrm>
          <a:prstGeom prst="bentConnector3">
            <a:avLst>
              <a:gd name="adj1" fmla="val 109691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꺾인 연결선 49"/>
          <p:cNvCxnSpPr>
            <a:stCxn id="83" idx="2"/>
            <a:endCxn id="35" idx="0"/>
          </p:cNvCxnSpPr>
          <p:nvPr/>
        </p:nvCxnSpPr>
        <p:spPr>
          <a:xfrm rot="5400000">
            <a:off x="3405418" y="2603333"/>
            <a:ext cx="291003" cy="456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85"/>
          <p:cNvSpPr txBox="1">
            <a:spLocks noChangeArrowheads="1"/>
          </p:cNvSpPr>
          <p:nvPr/>
        </p:nvSpPr>
        <p:spPr bwMode="auto">
          <a:xfrm>
            <a:off x="2448569" y="2690403"/>
            <a:ext cx="68327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kumimoji="0" lang="en-US" altLang="ko-KR" sz="1000" b="1" dirty="0">
                <a:latin typeface="+mj-ea"/>
                <a:ea typeface="+mj-ea"/>
              </a:rPr>
              <a:t>No(</a:t>
            </a:r>
            <a:r>
              <a:rPr kumimoji="0" lang="ko-KR" altLang="en-US" sz="1000" b="1" dirty="0">
                <a:latin typeface="+mj-ea"/>
                <a:ea typeface="+mj-ea"/>
              </a:rPr>
              <a:t>반려</a:t>
            </a:r>
            <a:r>
              <a:rPr kumimoji="0" lang="en-US" altLang="ko-KR" sz="1000" b="1" dirty="0">
                <a:latin typeface="+mj-ea"/>
                <a:ea typeface="+mj-ea"/>
              </a:rPr>
              <a:t>)</a:t>
            </a:r>
            <a:endParaRPr kumimoji="0" lang="ko-KR" altLang="en-US" sz="1000" b="1" dirty="0">
              <a:latin typeface="+mj-ea"/>
              <a:ea typeface="+mj-ea"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780281" y="3471562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검토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sp>
        <p:nvSpPr>
          <p:cNvPr id="54" name="직사각형 53"/>
          <p:cNvSpPr/>
          <p:nvPr/>
        </p:nvSpPr>
        <p:spPr>
          <a:xfrm>
            <a:off x="4779315" y="4785867"/>
            <a:ext cx="1515530" cy="36036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수업결손에 대한 </a:t>
            </a:r>
            <a:endParaRPr lang="en-US" altLang="ko-KR" sz="1000" b="1">
              <a:solidFill>
                <a:schemeClr val="tx1"/>
              </a:solidFill>
              <a:latin typeface="+mj-ea"/>
              <a:ea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>
                <a:solidFill>
                  <a:schemeClr val="tx1"/>
                </a:solidFill>
                <a:latin typeface="+mj-ea"/>
                <a:ea typeface="+mj-ea"/>
              </a:rPr>
              <a:t>대안 등 지도</a:t>
            </a:r>
            <a:endParaRPr kumimoji="0"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55" name="직선 화살표 연결선 54"/>
          <p:cNvCxnSpPr>
            <a:stCxn id="53" idx="2"/>
            <a:endCxn id="70" idx="0"/>
          </p:cNvCxnSpPr>
          <p:nvPr/>
        </p:nvCxnSpPr>
        <p:spPr>
          <a:xfrm>
            <a:off x="5538046" y="3831925"/>
            <a:ext cx="1498" cy="298754"/>
          </a:xfrm>
          <a:prstGeom prst="straightConnector1">
            <a:avLst/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9"/>
          <p:cNvSpPr>
            <a:spLocks noChangeArrowheads="1"/>
          </p:cNvSpPr>
          <p:nvPr/>
        </p:nvSpPr>
        <p:spPr bwMode="auto">
          <a:xfrm>
            <a:off x="7210508" y="1196752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시작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(</a:t>
            </a:r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안내</a:t>
            </a:r>
            <a:r>
              <a:rPr kumimoji="0" lang="en-US" altLang="ko-KR" sz="1000" b="1" dirty="0">
                <a:solidFill>
                  <a:srgbClr val="000000"/>
                </a:solidFill>
                <a:latin typeface="+mj-lt"/>
                <a:ea typeface="+mj-ea"/>
              </a:rPr>
              <a:t>)</a:t>
            </a:r>
            <a:endParaRPr kumimoji="0" lang="ko-KR" altLang="en-US" sz="1000" b="1" dirty="0">
              <a:solidFill>
                <a:srgbClr val="000000"/>
              </a:solidFill>
              <a:latin typeface="+mj-lt"/>
              <a:ea typeface="+mj-ea"/>
            </a:endParaRPr>
          </a:p>
        </p:txBody>
      </p:sp>
      <p:cxnSp>
        <p:nvCxnSpPr>
          <p:cNvPr id="57" name="AutoShape 23"/>
          <p:cNvCxnSpPr>
            <a:cxnSpLocks noChangeShapeType="1"/>
            <a:stCxn id="56" idx="1"/>
            <a:endCxn id="41" idx="0"/>
          </p:cNvCxnSpPr>
          <p:nvPr/>
        </p:nvCxnSpPr>
        <p:spPr bwMode="auto">
          <a:xfrm rot="10800000" flipV="1">
            <a:off x="1486324" y="1304701"/>
            <a:ext cx="5724184" cy="176401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" name="AutoShape 9"/>
          <p:cNvSpPr>
            <a:spLocks noChangeArrowheads="1"/>
          </p:cNvSpPr>
          <p:nvPr/>
        </p:nvSpPr>
        <p:spPr bwMode="auto">
          <a:xfrm>
            <a:off x="5058977" y="6021288"/>
            <a:ext cx="961892" cy="215900"/>
          </a:xfrm>
          <a:prstGeom prst="flowChartTerminator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latinLnBrk="0"/>
            <a:r>
              <a:rPr kumimoji="0" lang="ko-KR" altLang="en-US" sz="1000" b="1" dirty="0">
                <a:solidFill>
                  <a:srgbClr val="000000"/>
                </a:solidFill>
                <a:latin typeface="+mj-lt"/>
                <a:ea typeface="+mj-ea"/>
              </a:rPr>
              <a:t>종료</a:t>
            </a:r>
          </a:p>
        </p:txBody>
      </p:sp>
      <p:cxnSp>
        <p:nvCxnSpPr>
          <p:cNvPr id="60" name="AutoShape 23"/>
          <p:cNvCxnSpPr>
            <a:cxnSpLocks noChangeShapeType="1"/>
            <a:stCxn id="70" idx="2"/>
            <a:endCxn id="54" idx="0"/>
          </p:cNvCxnSpPr>
          <p:nvPr/>
        </p:nvCxnSpPr>
        <p:spPr bwMode="auto">
          <a:xfrm flipH="1">
            <a:off x="5537080" y="4514191"/>
            <a:ext cx="2464" cy="271676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69" name="AutoShape 23"/>
          <p:cNvCxnSpPr>
            <a:cxnSpLocks noChangeShapeType="1"/>
          </p:cNvCxnSpPr>
          <p:nvPr/>
        </p:nvCxnSpPr>
        <p:spPr bwMode="auto">
          <a:xfrm>
            <a:off x="3550691" y="3645024"/>
            <a:ext cx="122959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70" name="순서도: 판단 83"/>
          <p:cNvSpPr>
            <a:spLocks noChangeArrowheads="1"/>
          </p:cNvSpPr>
          <p:nvPr/>
        </p:nvSpPr>
        <p:spPr bwMode="auto">
          <a:xfrm>
            <a:off x="5020222" y="4130679"/>
            <a:ext cx="1038643" cy="383512"/>
          </a:xfrm>
          <a:prstGeom prst="flowChartDecision">
            <a:avLst/>
          </a:prstGeom>
          <a:solidFill>
            <a:srgbClr val="FFFF99"/>
          </a:solidFill>
          <a:ln w="9525" algn="ctr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ko-KR" altLang="en-US" sz="800" b="1">
              <a:solidFill>
                <a:schemeClr val="tx2"/>
              </a:solidFill>
              <a:latin typeface="+mj-ea"/>
              <a:ea typeface="+mj-ea"/>
            </a:endParaRPr>
          </a:p>
        </p:txBody>
      </p:sp>
      <p:sp>
        <p:nvSpPr>
          <p:cNvPr id="71" name="Rectangle 35"/>
          <p:cNvSpPr>
            <a:spLocks noChangeArrowheads="1"/>
          </p:cNvSpPr>
          <p:nvPr/>
        </p:nvSpPr>
        <p:spPr bwMode="auto">
          <a:xfrm>
            <a:off x="5174782" y="4198601"/>
            <a:ext cx="724596" cy="230832"/>
          </a:xfrm>
          <a:prstGeom prst="rect">
            <a:avLst/>
          </a:prstGeom>
          <a:noFill/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1pPr>
            <a:lvl2pPr marL="742950" indent="-28575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2pPr>
            <a:lvl3pPr marL="11430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3pPr>
            <a:lvl4pPr marL="16002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4pPr>
            <a:lvl5pPr marL="2057400" indent="-228600" eaLnBrk="0" hangingPunct="0"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000">
                <a:solidFill>
                  <a:schemeClr val="tx2"/>
                </a:solidFill>
                <a:latin typeface="굴림체" pitchFamily="49" charset="-127"/>
                <a:ea typeface="굴림체" pitchFamily="49" charset="-127"/>
              </a:defRPr>
            </a:lvl9pPr>
          </a:lstStyle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900" b="1" dirty="0">
                <a:solidFill>
                  <a:schemeClr val="tx1"/>
                </a:solidFill>
                <a:latin typeface="+mj-ea"/>
                <a:ea typeface="+mj-ea"/>
              </a:rPr>
              <a:t>승인</a:t>
            </a:r>
            <a:endParaRPr lang="en-US" altLang="ko-KR" sz="9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72" name="AutoShape 23"/>
          <p:cNvCxnSpPr>
            <a:cxnSpLocks noChangeShapeType="1"/>
            <a:stCxn id="54" idx="2"/>
            <a:endCxn id="59" idx="0"/>
          </p:cNvCxnSpPr>
          <p:nvPr/>
        </p:nvCxnSpPr>
        <p:spPr bwMode="auto">
          <a:xfrm>
            <a:off x="5537080" y="5146230"/>
            <a:ext cx="2843" cy="87505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73" name="AutoShape 23"/>
          <p:cNvCxnSpPr>
            <a:cxnSpLocks noChangeShapeType="1"/>
            <a:endCxn id="83" idx="1"/>
          </p:cNvCxnSpPr>
          <p:nvPr/>
        </p:nvCxnSpPr>
        <p:spPr bwMode="auto">
          <a:xfrm>
            <a:off x="1486324" y="2277879"/>
            <a:ext cx="127039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83" name="직사각형 82"/>
          <p:cNvSpPr/>
          <p:nvPr/>
        </p:nvSpPr>
        <p:spPr>
          <a:xfrm>
            <a:off x="2756717" y="2097698"/>
            <a:ext cx="1588859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신청내용</a:t>
            </a:r>
            <a:r>
              <a:rPr lang="en-US" altLang="ko-KR" sz="1000" b="1" dirty="0">
                <a:solidFill>
                  <a:schemeClr val="tx1"/>
                </a:solidFill>
                <a:latin typeface="+mj-ea"/>
              </a:rPr>
              <a:t>-</a:t>
            </a: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증빙서류</a:t>
            </a:r>
            <a:endParaRPr lang="en-US" altLang="ko-KR" sz="1000" b="1" dirty="0">
              <a:solidFill>
                <a:schemeClr val="tx1"/>
              </a:solidFill>
              <a:latin typeface="+mj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</a:rPr>
              <a:t>검토</a:t>
            </a:r>
          </a:p>
        </p:txBody>
      </p:sp>
      <p:sp>
        <p:nvSpPr>
          <p:cNvPr id="87" name="직사각형 86"/>
          <p:cNvSpPr/>
          <p:nvPr/>
        </p:nvSpPr>
        <p:spPr>
          <a:xfrm>
            <a:off x="669379" y="5704095"/>
            <a:ext cx="1627606" cy="36036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ko-KR" altLang="en-US" sz="1000" b="1" dirty="0">
                <a:solidFill>
                  <a:schemeClr val="tx1"/>
                </a:solidFill>
                <a:latin typeface="+mj-ea"/>
                <a:ea typeface="+mj-ea"/>
              </a:rPr>
              <a:t>출석인정 확인 </a:t>
            </a:r>
            <a:endParaRPr lang="en-US" altLang="ko-KR" sz="1000" b="1" dirty="0">
              <a:solidFill>
                <a:schemeClr val="tx1"/>
              </a:solidFill>
              <a:latin typeface="+mj-ea"/>
              <a:ea typeface="+mj-ea"/>
            </a:endParaRPr>
          </a:p>
        </p:txBody>
      </p:sp>
      <p:cxnSp>
        <p:nvCxnSpPr>
          <p:cNvPr id="90" name="꺾인 연결선 89"/>
          <p:cNvCxnSpPr/>
          <p:nvPr/>
        </p:nvCxnSpPr>
        <p:spPr>
          <a:xfrm rot="5400000">
            <a:off x="3362908" y="3532941"/>
            <a:ext cx="291431" cy="4050882"/>
          </a:xfrm>
          <a:prstGeom prst="bentConnector3">
            <a:avLst>
              <a:gd name="adj1" fmla="val 32072"/>
            </a:avLst>
          </a:prstGeom>
          <a:ln>
            <a:solidFill>
              <a:schemeClr val="tx1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직선 연결선 3"/>
          <p:cNvCxnSpPr/>
          <p:nvPr/>
        </p:nvCxnSpPr>
        <p:spPr>
          <a:xfrm>
            <a:off x="1483182" y="1981782"/>
            <a:ext cx="0" cy="29609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직선 연결선 42"/>
          <p:cNvCxnSpPr/>
          <p:nvPr/>
        </p:nvCxnSpPr>
        <p:spPr>
          <a:xfrm>
            <a:off x="3549290" y="3132575"/>
            <a:ext cx="1401" cy="51244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(1)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3528" y="5661248"/>
            <a:ext cx="8424936" cy="79208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웹정보시스템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학사정보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>
                <a:solidFill>
                  <a:schemeClr val="tx1"/>
                </a:solidFill>
              </a:rPr>
              <a:t>수업관리</a:t>
            </a:r>
            <a:r>
              <a:rPr lang="en-US" altLang="ko-KR" sz="1400" b="1" dirty="0">
                <a:solidFill>
                  <a:schemeClr val="tx1"/>
                </a:solidFill>
              </a:rPr>
              <a:t>-</a:t>
            </a:r>
            <a:r>
              <a:rPr lang="ko-KR" altLang="en-US" sz="1400" b="1" dirty="0" err="1">
                <a:solidFill>
                  <a:schemeClr val="tx1"/>
                </a:solidFill>
              </a:rPr>
              <a:t>출강관리</a:t>
            </a:r>
            <a:r>
              <a:rPr lang="en-US" altLang="ko-KR" sz="1400" b="1" dirty="0">
                <a:solidFill>
                  <a:schemeClr val="tx1"/>
                </a:solidFill>
              </a:rPr>
              <a:t>- [</a:t>
            </a:r>
            <a:r>
              <a:rPr lang="ko-KR" altLang="en-US" sz="1400" b="1" dirty="0">
                <a:solidFill>
                  <a:schemeClr val="tx1"/>
                </a:solidFill>
              </a:rPr>
              <a:t>유고결석신청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학년도</a:t>
            </a:r>
            <a:r>
              <a:rPr lang="en-US" altLang="ko-KR" sz="1400" b="1" dirty="0">
                <a:solidFill>
                  <a:schemeClr val="tx1"/>
                </a:solidFill>
              </a:rPr>
              <a:t>/</a:t>
            </a:r>
            <a:r>
              <a:rPr lang="ko-KR" altLang="en-US" sz="1400" b="1" dirty="0">
                <a:solidFill>
                  <a:schemeClr val="tx1"/>
                </a:solidFill>
              </a:rPr>
              <a:t>학기 확인 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3528" y="155388"/>
            <a:ext cx="1426444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pSp>
        <p:nvGrpSpPr>
          <p:cNvPr id="15" name="그룹 14"/>
          <p:cNvGrpSpPr/>
          <p:nvPr/>
        </p:nvGrpSpPr>
        <p:grpSpPr>
          <a:xfrm>
            <a:off x="323528" y="658670"/>
            <a:ext cx="8408449" cy="4698432"/>
            <a:chOff x="323528" y="658670"/>
            <a:chExt cx="8408449" cy="4698432"/>
          </a:xfrm>
        </p:grpSpPr>
        <p:pic>
          <p:nvPicPr>
            <p:cNvPr id="7" name="그림 6"/>
            <p:cNvPicPr>
              <a:picLocks noChangeAspect="1"/>
            </p:cNvPicPr>
            <p:nvPr/>
          </p:nvPicPr>
          <p:blipFill rotWithShape="1">
            <a:blip r:embed="rId2"/>
            <a:srcRect t="16269" r="34936" b="4602"/>
            <a:stretch/>
          </p:blipFill>
          <p:spPr>
            <a:xfrm>
              <a:off x="323528" y="668482"/>
              <a:ext cx="8408449" cy="4688620"/>
            </a:xfrm>
            <a:prstGeom prst="rect">
              <a:avLst/>
            </a:prstGeom>
          </p:spPr>
        </p:pic>
        <p:sp>
          <p:nvSpPr>
            <p:cNvPr id="8" name="직사각형 7"/>
            <p:cNvSpPr/>
            <p:nvPr/>
          </p:nvSpPr>
          <p:spPr>
            <a:xfrm>
              <a:off x="1059080" y="669956"/>
              <a:ext cx="594170" cy="20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9" name="직사각형 8"/>
            <p:cNvSpPr/>
            <p:nvPr/>
          </p:nvSpPr>
          <p:spPr>
            <a:xfrm>
              <a:off x="2553558" y="658670"/>
              <a:ext cx="755876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2121510" y="1324026"/>
              <a:ext cx="5796436" cy="254498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2" name="직사각형 11"/>
            <p:cNvSpPr/>
            <p:nvPr/>
          </p:nvSpPr>
          <p:spPr>
            <a:xfrm>
              <a:off x="339000" y="1847010"/>
              <a:ext cx="594170" cy="235163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3" name="직사각형 12"/>
            <p:cNvSpPr/>
            <p:nvPr/>
          </p:nvSpPr>
          <p:spPr>
            <a:xfrm>
              <a:off x="491400" y="2837017"/>
              <a:ext cx="718830" cy="217220"/>
            </a:xfrm>
            <a:prstGeom prst="rect">
              <a:avLst/>
            </a:prstGeom>
            <a:noFill/>
            <a:ln w="3175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863968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(3)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18955" y="4797152"/>
            <a:ext cx="8280920" cy="129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◈ </a:t>
            </a:r>
            <a:r>
              <a:rPr lang="ko-KR" altLang="en-US" sz="1400" b="1">
                <a:solidFill>
                  <a:schemeClr val="tx1"/>
                </a:solidFill>
              </a:rPr>
              <a:t>출석인정 </a:t>
            </a:r>
            <a:r>
              <a:rPr lang="ko-KR" altLang="en-US" sz="1400" b="1" dirty="0">
                <a:solidFill>
                  <a:schemeClr val="tx1"/>
                </a:solidFill>
              </a:rPr>
              <a:t>효력 기간 </a:t>
            </a:r>
            <a:r>
              <a:rPr lang="en-US" altLang="ko-KR" sz="1400" b="1" dirty="0">
                <a:solidFill>
                  <a:schemeClr val="tx1"/>
                </a:solidFill>
              </a:rPr>
              <a:t>: </a:t>
            </a:r>
            <a:r>
              <a:rPr lang="ko-KR" altLang="en-US" sz="1400" b="1" dirty="0" err="1">
                <a:solidFill>
                  <a:schemeClr val="tx1"/>
                </a:solidFill>
              </a:rPr>
              <a:t>사유발생</a:t>
            </a:r>
            <a:r>
              <a:rPr lang="ko-KR" altLang="en-US" sz="1400" b="1" dirty="0">
                <a:solidFill>
                  <a:schemeClr val="tx1"/>
                </a:solidFill>
              </a:rPr>
              <a:t> 전 또는 </a:t>
            </a:r>
            <a:r>
              <a:rPr lang="ko-KR" altLang="en-US" sz="1400" b="1">
                <a:solidFill>
                  <a:schemeClr val="tx1"/>
                </a:solidFill>
              </a:rPr>
              <a:t>사유종료일로부터 </a:t>
            </a:r>
            <a:r>
              <a:rPr lang="en-US" altLang="ko-KR" sz="1400" b="1">
                <a:solidFill>
                  <a:schemeClr val="tx1"/>
                </a:solidFill>
              </a:rPr>
              <a:t>14</a:t>
            </a:r>
            <a:r>
              <a:rPr lang="ko-KR" altLang="en-US" sz="1400" b="1">
                <a:solidFill>
                  <a:schemeClr val="tx1"/>
                </a:solidFill>
              </a:rPr>
              <a:t>일이내 웹정보 </a:t>
            </a:r>
            <a:r>
              <a:rPr lang="ko-KR" altLang="en-US" sz="1400" b="1" smtClean="0">
                <a:solidFill>
                  <a:schemeClr val="tx1"/>
                </a:solidFill>
              </a:rPr>
              <a:t>신청까지</a:t>
            </a:r>
            <a:endParaRPr lang="en-US" altLang="ko-KR" sz="1400" b="1" smtClean="0">
              <a:solidFill>
                <a:schemeClr val="tx1"/>
              </a:solidFill>
            </a:endParaRPr>
          </a:p>
          <a:p>
            <a:pPr>
              <a:lnSpc>
                <a:spcPct val="150000"/>
              </a:lnSpc>
            </a:pPr>
            <a:r>
              <a:rPr lang="en-US" altLang="ko-KR" sz="1400" b="1">
                <a:solidFill>
                  <a:schemeClr val="tx1"/>
                </a:solidFill>
              </a:rPr>
              <a:t> </a:t>
            </a:r>
            <a:r>
              <a:rPr lang="en-US" altLang="ko-KR" sz="1400" b="1" smtClean="0">
                <a:solidFill>
                  <a:schemeClr val="tx1"/>
                </a:solidFill>
              </a:rPr>
              <a:t>                               (</a:t>
            </a:r>
            <a:r>
              <a:rPr lang="ko-KR" altLang="en-US" sz="1400" b="1" smtClean="0">
                <a:solidFill>
                  <a:schemeClr val="tx1"/>
                </a:solidFill>
              </a:rPr>
              <a:t>단</a:t>
            </a:r>
            <a:r>
              <a:rPr lang="en-US" altLang="ko-KR" sz="1400" b="1" smtClean="0">
                <a:solidFill>
                  <a:schemeClr val="tx1"/>
                </a:solidFill>
              </a:rPr>
              <a:t>, </a:t>
            </a:r>
            <a:r>
              <a:rPr lang="ko-KR" altLang="en-US" sz="1400" b="1" smtClean="0">
                <a:solidFill>
                  <a:schemeClr val="tx1"/>
                </a:solidFill>
              </a:rPr>
              <a:t>최종학기 취</a:t>
            </a:r>
            <a:r>
              <a:rPr lang="ko-KR" altLang="en-US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〮창업은 사유발생일로부터 </a:t>
            </a:r>
            <a:r>
              <a:rPr lang="en-US" altLang="ko-KR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30</a:t>
            </a:r>
            <a:r>
              <a:rPr lang="ko-KR" altLang="en-US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일 이내에 신청</a:t>
            </a:r>
            <a:r>
              <a:rPr lang="en-US" altLang="ko-KR" sz="1400" b="1" smtClean="0">
                <a:solidFill>
                  <a:schemeClr val="tx1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)</a:t>
            </a:r>
            <a:endParaRPr lang="en-US" altLang="ko-KR" sz="1400" b="1" dirty="0">
              <a:solidFill>
                <a:schemeClr val="tx1"/>
              </a:solidFill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163488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79512" y="153050"/>
            <a:ext cx="1463019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79512" y="28208"/>
            <a:ext cx="143145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92328" y="-670396"/>
            <a:ext cx="139989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2049" name="_x430429344" descr="EMB0000405c07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328" y="764704"/>
            <a:ext cx="8268104" cy="36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1258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97"/>
          <p:cNvSpPr txBox="1">
            <a:spLocks noChangeArrowheads="1"/>
          </p:cNvSpPr>
          <p:nvPr/>
        </p:nvSpPr>
        <p:spPr bwMode="auto">
          <a:xfrm>
            <a:off x="179512" y="125963"/>
            <a:ext cx="4536504" cy="35944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>
              <a:tabLst>
                <a:tab pos="95250" algn="l"/>
              </a:tabLst>
            </a:pP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4. </a:t>
            </a:r>
            <a:r>
              <a:rPr lang="ko-KR" altLang="en-US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학생 웹정보시스템 신청 방법</a:t>
            </a:r>
            <a:r>
              <a:rPr lang="en-US" altLang="ko-KR" sz="2000" b="1" dirty="0">
                <a:solidFill>
                  <a:schemeClr val="accent1">
                    <a:lumMod val="50000"/>
                  </a:schemeClr>
                </a:solidFill>
                <a:latin typeface="+mn-ea"/>
              </a:rPr>
              <a:t>(4)</a:t>
            </a:r>
            <a:endParaRPr lang="en-US" altLang="ko-KR" b="1" dirty="0">
              <a:solidFill>
                <a:schemeClr val="accent1">
                  <a:lumMod val="50000"/>
                </a:schemeClr>
              </a:solidFill>
              <a:latin typeface="+mn-ea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95536" y="5301208"/>
            <a:ext cx="8424936" cy="144016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출석과목조회</a:t>
            </a:r>
            <a:r>
              <a:rPr lang="en-US" altLang="ko-KR" sz="1400" b="1" dirty="0">
                <a:solidFill>
                  <a:schemeClr val="tx1"/>
                </a:solidFill>
              </a:rPr>
              <a:t>] </a:t>
            </a:r>
            <a:r>
              <a:rPr lang="ko-KR" altLang="en-US" sz="1400" b="1" dirty="0">
                <a:solidFill>
                  <a:schemeClr val="tx1"/>
                </a:solidFill>
              </a:rPr>
              <a:t>버튼 클릭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sz="1400" b="1">
                <a:solidFill>
                  <a:schemeClr val="tx1"/>
                </a:solidFill>
              </a:rPr>
              <a:t>수강신청 과목목록 </a:t>
            </a:r>
            <a:r>
              <a:rPr lang="ko-KR" altLang="en-US" sz="1400" b="1" dirty="0">
                <a:solidFill>
                  <a:schemeClr val="tx1"/>
                </a:solidFill>
              </a:rPr>
              <a:t>확인 </a:t>
            </a:r>
            <a:r>
              <a:rPr lang="en-US" altLang="ko-KR" sz="1400" b="1" dirty="0">
                <a:solidFill>
                  <a:schemeClr val="tx1"/>
                </a:solidFill>
              </a:rPr>
              <a:t>– </a:t>
            </a:r>
            <a:r>
              <a:rPr lang="ko-KR" altLang="en-US" sz="1400" b="1" dirty="0" err="1">
                <a:solidFill>
                  <a:srgbClr val="0000FF"/>
                </a:solidFill>
              </a:rPr>
              <a:t>유고결석</a:t>
            </a:r>
            <a:r>
              <a:rPr lang="ko-KR" altLang="en-US" sz="1400" b="1" dirty="0">
                <a:solidFill>
                  <a:srgbClr val="0000FF"/>
                </a:solidFill>
              </a:rPr>
              <a:t> 기간내 모든 </a:t>
            </a:r>
            <a:r>
              <a:rPr lang="ko-KR" altLang="en-US" sz="1400" b="1" dirty="0" err="1">
                <a:solidFill>
                  <a:srgbClr val="0000FF"/>
                </a:solidFill>
              </a:rPr>
              <a:t>수강과목이</a:t>
            </a:r>
            <a:r>
              <a:rPr lang="ko-KR" altLang="en-US" sz="1400" b="1" dirty="0">
                <a:solidFill>
                  <a:srgbClr val="0000FF"/>
                </a:solidFill>
              </a:rPr>
              <a:t> 표시되는지 확인 </a:t>
            </a:r>
            <a:endParaRPr lang="en-US" altLang="ko-KR" sz="1400" b="1" dirty="0">
              <a:solidFill>
                <a:srgbClr val="0000FF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ko-KR" altLang="en-US" sz="1400" b="1" dirty="0">
                <a:solidFill>
                  <a:schemeClr val="tx1"/>
                </a:solidFill>
              </a:rPr>
              <a:t>전체 과목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맨 위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또는</a:t>
            </a:r>
            <a:r>
              <a:rPr lang="en-US" altLang="ko-KR" sz="1400" b="1" dirty="0">
                <a:solidFill>
                  <a:schemeClr val="tx1"/>
                </a:solidFill>
              </a:rPr>
              <a:t> </a:t>
            </a:r>
            <a:r>
              <a:rPr lang="ko-KR" altLang="en-US" sz="1400" b="1" dirty="0" err="1">
                <a:solidFill>
                  <a:schemeClr val="tx1"/>
                </a:solidFill>
              </a:rPr>
              <a:t>수업결손</a:t>
            </a:r>
            <a:r>
              <a:rPr lang="ko-KR" altLang="en-US" sz="1400" b="1" dirty="0">
                <a:solidFill>
                  <a:schemeClr val="tx1"/>
                </a:solidFill>
              </a:rPr>
              <a:t> 시간 대상 과목만 선택</a:t>
            </a:r>
            <a:r>
              <a:rPr lang="en-US" altLang="ko-KR" sz="1400" b="1" dirty="0">
                <a:solidFill>
                  <a:schemeClr val="tx1"/>
                </a:solidFill>
              </a:rPr>
              <a:t>(</a:t>
            </a:r>
            <a:r>
              <a:rPr lang="ko-KR" altLang="en-US" sz="1400" b="1" dirty="0">
                <a:solidFill>
                  <a:schemeClr val="tx1"/>
                </a:solidFill>
              </a:rPr>
              <a:t>해당 과목 □ 체크</a:t>
            </a:r>
            <a:r>
              <a:rPr lang="en-US" altLang="ko-KR" sz="1400" b="1" dirty="0">
                <a:solidFill>
                  <a:schemeClr val="tx1"/>
                </a:solidFill>
              </a:rPr>
              <a:t>)</a:t>
            </a:r>
            <a:r>
              <a:rPr lang="ko-KR" altLang="en-US" sz="1400" b="1" dirty="0">
                <a:solidFill>
                  <a:schemeClr val="tx1"/>
                </a:solidFill>
              </a:rPr>
              <a:t> </a:t>
            </a:r>
            <a:endParaRPr lang="en-US" altLang="ko-KR" sz="1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150000"/>
              </a:lnSpc>
              <a:buFontTx/>
              <a:buAutoNum type="arabicPeriod"/>
            </a:pPr>
            <a:r>
              <a:rPr lang="en-US" altLang="ko-KR" sz="1400" b="1" dirty="0">
                <a:solidFill>
                  <a:schemeClr val="tx1"/>
                </a:solidFill>
              </a:rPr>
              <a:t>[</a:t>
            </a:r>
            <a:r>
              <a:rPr lang="ko-KR" altLang="en-US" sz="1400" b="1" dirty="0">
                <a:solidFill>
                  <a:schemeClr val="tx1"/>
                </a:solidFill>
              </a:rPr>
              <a:t>저장</a:t>
            </a:r>
            <a:r>
              <a:rPr lang="en-US" altLang="ko-KR" sz="1400" b="1" dirty="0">
                <a:solidFill>
                  <a:schemeClr val="tx1"/>
                </a:solidFill>
              </a:rPr>
              <a:t>]</a:t>
            </a:r>
            <a:r>
              <a:rPr lang="ko-KR" altLang="en-US" sz="1400" b="1" dirty="0">
                <a:solidFill>
                  <a:schemeClr val="tx1"/>
                </a:solidFill>
              </a:rPr>
              <a:t>클릭</a:t>
            </a: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9552" y="-1217"/>
            <a:ext cx="135329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513259" y="155388"/>
            <a:ext cx="13752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240504" y="28208"/>
            <a:ext cx="14405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5" name="_x44383912" descr="EMB00003c8c184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593020"/>
            <a:ext cx="8507960" cy="1179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270270" y="1061332"/>
            <a:ext cx="1411077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7" name="_x44383752" descr="EMB00003c8c18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504" y="1901119"/>
            <a:ext cx="8507960" cy="1028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95536" y="217575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3079" name="_x44384232" descr="EMB00003c8c183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278" y="2946191"/>
            <a:ext cx="8352928" cy="207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2557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1493</TotalTime>
  <Words>639</Words>
  <Application>Microsoft Office PowerPoint</Application>
  <PresentationFormat>화면 슬라이드 쇼(4:3)</PresentationFormat>
  <Paragraphs>139</Paragraphs>
  <Slides>8</Slides>
  <Notes>2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2" baseType="lpstr">
      <vt:lpstr>Aharoni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DKU</cp:lastModifiedBy>
  <cp:revision>100</cp:revision>
  <cp:lastPrinted>2022-02-28T01:53:30Z</cp:lastPrinted>
  <dcterms:created xsi:type="dcterms:W3CDTF">2017-08-16T02:27:34Z</dcterms:created>
  <dcterms:modified xsi:type="dcterms:W3CDTF">2022-08-23T06:01:45Z</dcterms:modified>
</cp:coreProperties>
</file>