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75" r:id="rId4"/>
    <p:sldId id="274" r:id="rId5"/>
    <p:sldId id="273" r:id="rId6"/>
    <p:sldId id="269" r:id="rId7"/>
    <p:sldId id="266" r:id="rId8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292929"/>
    <a:srgbClr val="777777"/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60" y="13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77DA-629A-4B8F-A0D6-F546CF54CC8A}" type="datetimeFigureOut">
              <a:rPr lang="ko-KR" altLang="en-US" smtClean="0"/>
              <a:t>2019-02-28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3A83D-4B34-4E7F-B4D1-B6D10F209A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693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491880" y="2420888"/>
            <a:ext cx="5544616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r>
              <a:rPr lang="ko-KR" altLang="en-US" dirty="0" smtClean="0">
                <a:latin typeface="+mn-ea"/>
                <a:ea typeface="+mn-ea"/>
                <a:cs typeface="Arial" panose="020B0604020202020204" pitchFamily="34" charset="0"/>
              </a:rPr>
              <a:t>자가진단 시뮬레이션 상담 시 </a:t>
            </a:r>
            <a:endParaRPr lang="en-US" altLang="ko-KR" dirty="0" smtClean="0">
              <a:latin typeface="+mn-ea"/>
              <a:ea typeface="+mn-ea"/>
              <a:cs typeface="Arial" panose="020B0604020202020204" pitchFamily="34" charset="0"/>
            </a:endParaRPr>
          </a:p>
          <a:p>
            <a:r>
              <a:rPr lang="ko-KR" altLang="en-US" dirty="0" smtClean="0">
                <a:latin typeface="+mn-ea"/>
                <a:ea typeface="+mn-ea"/>
                <a:cs typeface="Arial" panose="020B0604020202020204" pitchFamily="34" charset="0"/>
              </a:rPr>
              <a:t>참고사항</a:t>
            </a:r>
            <a:endParaRPr lang="ko-KR" altLang="en-US" sz="32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868144" y="1676936"/>
            <a:ext cx="286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Q. </a:t>
            </a:r>
            <a:r>
              <a:rPr lang="ko-KR" altLang="en-US" b="1" dirty="0" smtClean="0"/>
              <a:t>교양과정</a:t>
            </a:r>
            <a:r>
              <a:rPr lang="en-US" altLang="ko-KR" b="1" dirty="0" smtClean="0"/>
              <a:t>_</a:t>
            </a:r>
            <a:r>
              <a:rPr lang="ko-KR" altLang="en-US" b="1" dirty="0" smtClean="0"/>
              <a:t>최저학점은 </a:t>
            </a:r>
            <a:r>
              <a:rPr lang="en-US" altLang="ko-KR" b="1" dirty="0" smtClean="0"/>
              <a:t>0 </a:t>
            </a:r>
            <a:r>
              <a:rPr lang="ko-KR" altLang="en-US" b="1" dirty="0" smtClean="0"/>
              <a:t>학점 부족인데 왜 판정이 </a:t>
            </a:r>
            <a:r>
              <a:rPr lang="en-US" altLang="ko-KR" b="1" dirty="0" smtClean="0"/>
              <a:t>N </a:t>
            </a:r>
            <a:r>
              <a:rPr lang="ko-KR" altLang="en-US" b="1" dirty="0" smtClean="0"/>
              <a:t>인가요</a:t>
            </a:r>
            <a:r>
              <a:rPr lang="en-US" altLang="ko-KR" b="1" dirty="0" smtClean="0"/>
              <a:t>?</a:t>
            </a:r>
            <a:endParaRPr lang="en-US" altLang="ko-KR" dirty="0"/>
          </a:p>
        </p:txBody>
      </p:sp>
      <p:sp>
        <p:nvSpPr>
          <p:cNvPr id="15" name="제목 5"/>
          <p:cNvSpPr txBox="1">
            <a:spLocks/>
          </p:cNvSpPr>
          <p:nvPr/>
        </p:nvSpPr>
        <p:spPr>
          <a:xfrm>
            <a:off x="2063262" y="432817"/>
            <a:ext cx="5017476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21094"/>
            <a:ext cx="5433947" cy="3508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직사각형 25"/>
          <p:cNvSpPr/>
          <p:nvPr/>
        </p:nvSpPr>
        <p:spPr>
          <a:xfrm>
            <a:off x="4672013" y="2780928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672013" y="4176516"/>
            <a:ext cx="1080120" cy="252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672013" y="4976931"/>
            <a:ext cx="1080120" cy="252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3528" y="5293873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※ </a:t>
            </a:r>
            <a:r>
              <a:rPr lang="ko-KR" altLang="en-US" sz="1200" dirty="0" smtClean="0"/>
              <a:t>소항목이 하나라도 </a:t>
            </a:r>
            <a:r>
              <a:rPr lang="en-US" altLang="ko-KR" sz="1200" dirty="0" smtClean="0"/>
              <a:t>N</a:t>
            </a:r>
            <a:r>
              <a:rPr lang="ko-KR" altLang="en-US" sz="1200" dirty="0" smtClean="0"/>
              <a:t>일 경우 </a:t>
            </a:r>
            <a:r>
              <a:rPr lang="ko-KR" altLang="en-US" sz="1200" dirty="0" smtClean="0">
                <a:solidFill>
                  <a:srgbClr val="0070C0"/>
                </a:solidFill>
              </a:rPr>
              <a:t>교양과정</a:t>
            </a:r>
            <a:r>
              <a:rPr lang="en-US" altLang="ko-KR" sz="1200" dirty="0" smtClean="0">
                <a:solidFill>
                  <a:srgbClr val="0070C0"/>
                </a:solidFill>
              </a:rPr>
              <a:t>_</a:t>
            </a:r>
            <a:r>
              <a:rPr lang="ko-KR" altLang="en-US" sz="1200" dirty="0" smtClean="0">
                <a:solidFill>
                  <a:srgbClr val="0070C0"/>
                </a:solidFill>
              </a:rPr>
              <a:t>최저학점 </a:t>
            </a:r>
            <a:r>
              <a:rPr lang="ko-KR" altLang="en-US" sz="1200" dirty="0" smtClean="0"/>
              <a:t>판정도 </a:t>
            </a:r>
            <a:r>
              <a:rPr lang="en-US" altLang="ko-KR" sz="1200" dirty="0" smtClean="0"/>
              <a:t>N 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2780928"/>
            <a:ext cx="2790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ko-KR" altLang="en-US" sz="1600" dirty="0" smtClean="0"/>
              <a:t>사회봉사 </a:t>
            </a:r>
            <a:r>
              <a:rPr lang="en-US" altLang="ko-KR" sz="1600" dirty="0"/>
              <a:t>1</a:t>
            </a:r>
            <a:r>
              <a:rPr lang="ko-KR" altLang="en-US" sz="1600" dirty="0"/>
              <a:t>학점을</a:t>
            </a:r>
            <a:r>
              <a:rPr lang="en-US" altLang="ko-KR" sz="1600" dirty="0"/>
              <a:t> </a:t>
            </a:r>
            <a:r>
              <a:rPr lang="ko-KR" altLang="en-US" sz="1600" dirty="0"/>
              <a:t>이수하지 않았기 때문입니다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/>
          </a:p>
          <a:p>
            <a:r>
              <a:rPr lang="ko-KR" altLang="en-US" sz="1400" dirty="0">
                <a:solidFill>
                  <a:srgbClr val="0070C0"/>
                </a:solidFill>
              </a:rPr>
              <a:t>사회봉사</a:t>
            </a:r>
            <a:r>
              <a:rPr lang="ko-KR" altLang="en-US" sz="1400" dirty="0"/>
              <a:t> </a:t>
            </a:r>
            <a:r>
              <a:rPr lang="en-US" altLang="ko-KR" sz="1400" dirty="0"/>
              <a:t>N -&gt; </a:t>
            </a:r>
            <a:r>
              <a:rPr lang="ko-KR" altLang="en-US" sz="1400" dirty="0">
                <a:solidFill>
                  <a:srgbClr val="0070C0"/>
                </a:solidFill>
              </a:rPr>
              <a:t>교양과정</a:t>
            </a:r>
            <a:r>
              <a:rPr lang="en-US" altLang="ko-KR" sz="1400" dirty="0">
                <a:solidFill>
                  <a:srgbClr val="0070C0"/>
                </a:solidFill>
              </a:rPr>
              <a:t>_</a:t>
            </a:r>
            <a:r>
              <a:rPr lang="ko-KR" altLang="en-US" sz="1400" dirty="0">
                <a:solidFill>
                  <a:srgbClr val="0070C0"/>
                </a:solidFill>
              </a:rPr>
              <a:t>핵심 </a:t>
            </a:r>
            <a:r>
              <a:rPr lang="en-US" altLang="ko-KR" sz="1400" dirty="0"/>
              <a:t>N -&gt; </a:t>
            </a:r>
            <a:r>
              <a:rPr lang="ko-KR" altLang="en-US" sz="1400" dirty="0">
                <a:solidFill>
                  <a:srgbClr val="0070C0"/>
                </a:solidFill>
              </a:rPr>
              <a:t>교양과정</a:t>
            </a:r>
            <a:r>
              <a:rPr lang="en-US" altLang="ko-KR" sz="1400" dirty="0" smtClean="0">
                <a:solidFill>
                  <a:srgbClr val="0070C0"/>
                </a:solidFill>
              </a:rPr>
              <a:t>_</a:t>
            </a:r>
            <a:r>
              <a:rPr lang="ko-KR" altLang="en-US" sz="1400" dirty="0" smtClean="0">
                <a:solidFill>
                  <a:srgbClr val="0070C0"/>
                </a:solidFill>
              </a:rPr>
              <a:t>최저학점 </a:t>
            </a:r>
            <a:r>
              <a:rPr lang="en-US" altLang="ko-KR" sz="1400" dirty="0"/>
              <a:t>N</a:t>
            </a: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5"/>
          <p:cNvSpPr txBox="1">
            <a:spLocks/>
          </p:cNvSpPr>
          <p:nvPr/>
        </p:nvSpPr>
        <p:spPr>
          <a:xfrm>
            <a:off x="2063262" y="432817"/>
            <a:ext cx="5017476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9" y="1814824"/>
            <a:ext cx="5476875" cy="923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직사각형 26"/>
          <p:cNvSpPr/>
          <p:nvPr/>
        </p:nvSpPr>
        <p:spPr>
          <a:xfrm>
            <a:off x="1034004" y="2467416"/>
            <a:ext cx="4693059" cy="219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89" y="3053418"/>
            <a:ext cx="5476874" cy="666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직사각형 25"/>
          <p:cNvSpPr/>
          <p:nvPr/>
        </p:nvSpPr>
        <p:spPr>
          <a:xfrm>
            <a:off x="1034003" y="3490080"/>
            <a:ext cx="4693059" cy="216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868144" y="1676936"/>
            <a:ext cx="286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Q. </a:t>
            </a:r>
            <a:r>
              <a:rPr lang="ko-KR" altLang="en-US" b="1" dirty="0" smtClean="0"/>
              <a:t>전공필수와 전공선택은 왜 기준이 </a:t>
            </a:r>
            <a:r>
              <a:rPr lang="en-US" altLang="ko-KR" b="1" dirty="0" smtClean="0"/>
              <a:t>0 </a:t>
            </a:r>
            <a:r>
              <a:rPr lang="ko-KR" altLang="en-US" b="1" dirty="0" smtClean="0"/>
              <a:t>인가요</a:t>
            </a:r>
            <a:r>
              <a:rPr lang="en-US" altLang="ko-KR" b="1" dirty="0" smtClean="0"/>
              <a:t>? </a:t>
            </a:r>
            <a:r>
              <a:rPr lang="ko-KR" altLang="en-US" b="1" dirty="0" smtClean="0"/>
              <a:t>잘못 나와있는 거 아닌가요</a:t>
            </a:r>
            <a:r>
              <a:rPr lang="en-US" altLang="ko-KR" b="1" dirty="0" smtClean="0"/>
              <a:t>?</a:t>
            </a:r>
            <a:endParaRPr lang="en-US" altLang="ko-KR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2780928"/>
            <a:ext cx="27900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ko-KR" altLang="en-US" sz="1600" dirty="0"/>
              <a:t>심화전공과 최소전공의 최저학점의 경우 전공필수와 전공선택이 </a:t>
            </a:r>
            <a:r>
              <a:rPr lang="en-US" altLang="ko-KR" sz="1600" dirty="0"/>
              <a:t>0 </a:t>
            </a:r>
            <a:r>
              <a:rPr lang="ko-KR" altLang="en-US" sz="1600" dirty="0"/>
              <a:t>으로 설정돼 있을 수 있습니다</a:t>
            </a:r>
            <a:r>
              <a:rPr lang="en-US" altLang="ko-KR" sz="1600" dirty="0"/>
              <a:t>. </a:t>
            </a:r>
          </a:p>
          <a:p>
            <a:endParaRPr lang="en-US" altLang="ko-KR" sz="1600" dirty="0"/>
          </a:p>
          <a:p>
            <a:r>
              <a:rPr lang="ko-KR" altLang="en-US" sz="1400" dirty="0">
                <a:solidFill>
                  <a:srgbClr val="0070C0"/>
                </a:solidFill>
              </a:rPr>
              <a:t>이 경우 전공필수나 전공선택에 상관없이 </a:t>
            </a:r>
            <a:r>
              <a:rPr lang="ko-KR" altLang="en-US" sz="1400" u="sng" dirty="0">
                <a:solidFill>
                  <a:srgbClr val="0070C0"/>
                </a:solidFill>
              </a:rPr>
              <a:t>총 이수해야 하는 학점만</a:t>
            </a:r>
            <a:r>
              <a:rPr lang="ko-KR" altLang="en-US" sz="1400" dirty="0">
                <a:solidFill>
                  <a:srgbClr val="0070C0"/>
                </a:solidFill>
              </a:rPr>
              <a:t> 기준학점에 따라 이수하면 됩니다</a:t>
            </a:r>
            <a:r>
              <a:rPr lang="en-US" altLang="ko-KR" sz="1400" dirty="0">
                <a:solidFill>
                  <a:srgbClr val="0070C0"/>
                </a:solidFill>
              </a:rPr>
              <a:t>.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9620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868144" y="1676936"/>
            <a:ext cx="286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Q. </a:t>
            </a:r>
            <a:r>
              <a:rPr lang="ko-KR" altLang="en-US" b="1" dirty="0" smtClean="0"/>
              <a:t>사회봉사만 </a:t>
            </a:r>
            <a:r>
              <a:rPr lang="en-US" altLang="ko-KR" b="1" dirty="0" smtClean="0"/>
              <a:t>N</a:t>
            </a:r>
            <a:r>
              <a:rPr lang="ko-KR" altLang="en-US" b="1" dirty="0" smtClean="0"/>
              <a:t>인데 왜 교양과정</a:t>
            </a:r>
            <a:r>
              <a:rPr lang="en-US" altLang="ko-KR" b="1" dirty="0" smtClean="0"/>
              <a:t>_</a:t>
            </a:r>
            <a:r>
              <a:rPr lang="ko-KR" altLang="en-US" b="1" dirty="0" smtClean="0"/>
              <a:t>핵심이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학점 부족한 건가요</a:t>
            </a:r>
            <a:r>
              <a:rPr lang="en-US" altLang="ko-KR" b="1" dirty="0" smtClean="0"/>
              <a:t>?</a:t>
            </a:r>
          </a:p>
        </p:txBody>
      </p:sp>
      <p:sp>
        <p:nvSpPr>
          <p:cNvPr id="15" name="제목 5"/>
          <p:cNvSpPr txBox="1">
            <a:spLocks/>
          </p:cNvSpPr>
          <p:nvPr/>
        </p:nvSpPr>
        <p:spPr>
          <a:xfrm>
            <a:off x="2063262" y="432817"/>
            <a:ext cx="5017476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28" y="1642142"/>
            <a:ext cx="5244083" cy="3371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직사각형 25"/>
          <p:cNvSpPr/>
          <p:nvPr/>
        </p:nvSpPr>
        <p:spPr>
          <a:xfrm>
            <a:off x="3391867" y="3468532"/>
            <a:ext cx="2188244" cy="342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571999" y="2653387"/>
            <a:ext cx="1008111" cy="271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83066" y="4013194"/>
            <a:ext cx="994110" cy="241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868144" y="2777907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ko-KR" altLang="en-US" sz="1600" dirty="0" smtClean="0"/>
              <a:t>글로벌핵심</a:t>
            </a:r>
            <a:r>
              <a:rPr lang="en-US" altLang="ko-KR" sz="1600" dirty="0" smtClean="0"/>
              <a:t>1,2</a:t>
            </a:r>
            <a:r>
              <a:rPr lang="ko-KR" altLang="en-US" sz="1600" dirty="0" smtClean="0"/>
              <a:t>를 면제받았기 때문입니다</a:t>
            </a:r>
            <a:r>
              <a:rPr lang="en-US" altLang="ko-KR" sz="1600" dirty="0" smtClean="0"/>
              <a:t>.  </a:t>
            </a:r>
            <a:r>
              <a:rPr lang="ko-KR" altLang="en-US" sz="1600" dirty="0" smtClean="0"/>
              <a:t>사회봉사만 이수하면 됩니다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endParaRPr lang="en-US" altLang="ko-K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529387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※ 4</a:t>
            </a:r>
            <a:r>
              <a:rPr lang="ko-KR" altLang="en-US" sz="1200" dirty="0"/>
              <a:t>학점은 다른 과목으로 이수해서 졸업최저학점을 충족해야 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졸업최저학점이 충족된 상태라면 문제 없습니다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en-US" altLang="ko-KR" sz="1200" dirty="0"/>
              <a:t>※ </a:t>
            </a:r>
            <a:r>
              <a:rPr lang="ko-KR" altLang="en-US" sz="1200" dirty="0" smtClean="0"/>
              <a:t>사회봉사 </a:t>
            </a:r>
            <a:r>
              <a:rPr lang="en-US" altLang="ko-KR" sz="1200" dirty="0"/>
              <a:t>P </a:t>
            </a:r>
            <a:r>
              <a:rPr lang="ko-KR" altLang="en-US" sz="1200" dirty="0"/>
              <a:t>가 될 때 자동으로 교양과정</a:t>
            </a:r>
            <a:r>
              <a:rPr lang="en-US" altLang="ko-KR" sz="1200" dirty="0"/>
              <a:t>_</a:t>
            </a:r>
            <a:r>
              <a:rPr lang="ko-KR" altLang="en-US" sz="1200" dirty="0"/>
              <a:t>핵심 </a:t>
            </a:r>
            <a:r>
              <a:rPr lang="en-US" altLang="ko-KR" sz="1200" dirty="0"/>
              <a:t>-&gt; </a:t>
            </a:r>
            <a:r>
              <a:rPr lang="en-US" altLang="ko-KR" sz="1200" dirty="0" smtClean="0"/>
              <a:t>P, </a:t>
            </a:r>
            <a:r>
              <a:rPr lang="ko-KR" altLang="en-US" sz="1200" dirty="0" smtClean="0"/>
              <a:t>교양과정</a:t>
            </a:r>
            <a:r>
              <a:rPr lang="en-US" altLang="ko-KR" sz="1200" dirty="0"/>
              <a:t>_</a:t>
            </a:r>
            <a:r>
              <a:rPr lang="ko-KR" altLang="en-US" sz="1200" dirty="0"/>
              <a:t>최저학점</a:t>
            </a:r>
            <a:r>
              <a:rPr lang="en-US" altLang="ko-KR" sz="1200" dirty="0" smtClean="0"/>
              <a:t>-&gt; P</a:t>
            </a:r>
            <a:endParaRPr lang="en-US" altLang="ko-KR" sz="1200" dirty="0"/>
          </a:p>
          <a:p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99129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5"/>
          <p:cNvSpPr txBox="1">
            <a:spLocks/>
          </p:cNvSpPr>
          <p:nvPr/>
        </p:nvSpPr>
        <p:spPr>
          <a:xfrm>
            <a:off x="2063262" y="432817"/>
            <a:ext cx="5017476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61787"/>
            <a:ext cx="5556570" cy="474753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4283968" y="450912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285874" y="5968122"/>
            <a:ext cx="1080120" cy="252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868144" y="1700808"/>
            <a:ext cx="286206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Q1. </a:t>
            </a:r>
            <a:r>
              <a:rPr lang="ko-KR" altLang="en-US" b="1" dirty="0" smtClean="0"/>
              <a:t>대학기초 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학점 부족인데 왜 교양과정 최저학점은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학점 부족인가요</a:t>
            </a:r>
            <a:r>
              <a:rPr lang="en-US" altLang="ko-KR" b="1" dirty="0" smtClean="0"/>
              <a:t>? </a:t>
            </a:r>
          </a:p>
          <a:p>
            <a:endParaRPr lang="en-US" altLang="ko-KR" dirty="0"/>
          </a:p>
          <a:p>
            <a:r>
              <a:rPr lang="en-US" altLang="ko-KR" sz="1600" dirty="0" smtClean="0"/>
              <a:t>A1. </a:t>
            </a:r>
            <a:r>
              <a:rPr lang="ko-KR" altLang="en-US" sz="1600" dirty="0" smtClean="0"/>
              <a:t>영역별교양 영역에서</a:t>
            </a:r>
            <a:r>
              <a:rPr lang="en-US" altLang="ko-KR" sz="1600" dirty="0" smtClean="0"/>
              <a:t> </a:t>
            </a:r>
          </a:p>
          <a:p>
            <a:r>
              <a:rPr lang="ko-KR" altLang="en-US" sz="1600" dirty="0" smtClean="0"/>
              <a:t>기준은 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학점인데 </a:t>
            </a:r>
            <a:r>
              <a:rPr lang="en-US" altLang="ko-KR" sz="1600" dirty="0" smtClean="0"/>
              <a:t>7</a:t>
            </a:r>
            <a:r>
              <a:rPr lang="ko-KR" altLang="en-US" sz="1600" dirty="0" smtClean="0"/>
              <a:t>학점을 취득했기 때문입니다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 경우 소항목인 대학기초를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학점 이수해야 합니다</a:t>
            </a:r>
            <a:r>
              <a:rPr lang="en-US" altLang="ko-KR" sz="1600" dirty="0" smtClean="0"/>
              <a:t>.</a:t>
            </a:r>
          </a:p>
          <a:p>
            <a:endParaRPr lang="en-US" altLang="ko-KR" dirty="0"/>
          </a:p>
          <a:p>
            <a:r>
              <a:rPr lang="en-US" altLang="ko-KR" b="1" dirty="0" smtClean="0"/>
              <a:t>Q2. </a:t>
            </a:r>
            <a:r>
              <a:rPr lang="ko-KR" altLang="en-US" b="1" dirty="0" smtClean="0"/>
              <a:t>졸업최저학점은 왜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학점 부족인가요</a:t>
            </a:r>
            <a:r>
              <a:rPr lang="en-US" altLang="ko-KR" b="1" dirty="0" smtClean="0"/>
              <a:t>?</a:t>
            </a:r>
          </a:p>
          <a:p>
            <a:endParaRPr lang="en-US" altLang="ko-KR" dirty="0"/>
          </a:p>
          <a:p>
            <a:r>
              <a:rPr lang="en-US" altLang="ko-KR" sz="1600" dirty="0" smtClean="0"/>
              <a:t>A2. </a:t>
            </a:r>
            <a:r>
              <a:rPr lang="ko-KR" altLang="en-US" sz="1600" dirty="0" smtClean="0"/>
              <a:t>대학기초교양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학점을 제외한 나머지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학점은 이수영역에 상관없이 학점 이수해야 합니다</a:t>
            </a:r>
            <a:r>
              <a:rPr lang="en-US" altLang="ko-KR" sz="1600" dirty="0" smtClean="0"/>
              <a:t>. (</a:t>
            </a:r>
            <a:r>
              <a:rPr lang="ko-KR" altLang="en-US" sz="1600" dirty="0" smtClean="0"/>
              <a:t>교양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전공 모두 가능</a:t>
            </a:r>
            <a:r>
              <a:rPr lang="en-US" altLang="ko-KR" sz="1600" dirty="0" smtClean="0"/>
              <a:t>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508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5"/>
          <p:cNvSpPr txBox="1">
            <a:spLocks/>
          </p:cNvSpPr>
          <p:nvPr/>
        </p:nvSpPr>
        <p:spPr>
          <a:xfrm>
            <a:off x="2063262" y="432817"/>
            <a:ext cx="5017476" cy="535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자가진단 시뮬레이션</a:t>
            </a:r>
            <a:endParaRPr lang="ko-KR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2063263" y="1175316"/>
            <a:ext cx="5017476" cy="179739"/>
          </a:xfrm>
          <a:prstGeom prst="rect">
            <a:avLst/>
          </a:prstGeom>
          <a:noFill/>
          <a:ln>
            <a:noFill/>
          </a:ln>
        </p:spPr>
        <p:txBody>
          <a:bodyPr vert="horz" lIns="216000" tIns="45720" rIns="216000" bIns="45720" rtlCol="0"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949E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5"/>
          <p:cNvSpPr txBox="1">
            <a:spLocks/>
          </p:cNvSpPr>
          <p:nvPr/>
        </p:nvSpPr>
        <p:spPr>
          <a:xfrm>
            <a:off x="4471987" y="121409"/>
            <a:ext cx="200026" cy="2000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Opificio"/>
                <a:cs typeface="+mn-cs"/>
              </a:rPr>
              <a:t>1</a:t>
            </a:r>
            <a:endParaRPr kumimoji="0" lang="ko-KR" altLang="en-US" sz="11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Opificio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4216093"/>
            <a:ext cx="4211960" cy="2641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515328"/>
            <a:ext cx="7516003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직사각형 2"/>
          <p:cNvSpPr/>
          <p:nvPr/>
        </p:nvSpPr>
        <p:spPr>
          <a:xfrm>
            <a:off x="2987824" y="6093537"/>
            <a:ext cx="936104" cy="382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607357" y="5526639"/>
            <a:ext cx="29804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시뮬레이션처리 </a:t>
            </a:r>
            <a:r>
              <a:rPr lang="en-US" altLang="ko-KR" b="1" dirty="0" smtClean="0">
                <a:solidFill>
                  <a:srgbClr val="FF0000"/>
                </a:solidFill>
              </a:rPr>
              <a:t>=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새로고침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40" y="1524018"/>
            <a:ext cx="751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Q. 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 smtClean="0"/>
              <a:t>과목을 다 수강했는데 왜 </a:t>
            </a:r>
            <a:r>
              <a:rPr lang="en-US" altLang="ko-KR" sz="1400" dirty="0" smtClean="0"/>
              <a:t>N</a:t>
            </a:r>
            <a:r>
              <a:rPr lang="ko-KR" altLang="en-US" sz="1400" dirty="0" smtClean="0"/>
              <a:t>으로 나오나요</a:t>
            </a:r>
            <a:r>
              <a:rPr lang="en-US" altLang="ko-KR" sz="1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 smtClean="0"/>
              <a:t>복수전공 신청했는데 왜  시뮬레이션에 복수전공은 안 나오나요</a:t>
            </a:r>
            <a:r>
              <a:rPr lang="en-US" altLang="ko-KR" sz="1400" dirty="0" smtClean="0"/>
              <a:t>?</a:t>
            </a:r>
          </a:p>
          <a:p>
            <a:r>
              <a:rPr lang="en-US" altLang="ko-KR" sz="1400" dirty="0" smtClean="0"/>
              <a:t>A.    </a:t>
            </a:r>
            <a:r>
              <a:rPr lang="ko-KR" altLang="en-US" sz="1400" dirty="0" smtClean="0">
                <a:solidFill>
                  <a:srgbClr val="0070C0"/>
                </a:solidFill>
              </a:rPr>
              <a:t>시뮬레이션처리</a:t>
            </a:r>
            <a:r>
              <a:rPr lang="ko-KR" altLang="en-US" sz="1400" dirty="0" smtClean="0"/>
              <a:t>를 누르시면 가장 업데이트된 시뮬레이션을 볼 수 있습니다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5" b="98230" l="8000" r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863592"/>
            <a:ext cx="908896" cy="13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3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564904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감사합니다</a:t>
            </a:r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093537"/>
            <a:ext cx="827584" cy="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48643"/>
      </p:ext>
    </p:extLst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1093</TotalTime>
  <Words>277</Words>
  <Application>Microsoft Office PowerPoint</Application>
  <PresentationFormat>화면 슬라이드 쇼(4:3)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Opificio</vt:lpstr>
      <vt:lpstr>맑은 고딕</vt:lpstr>
      <vt:lpstr>Arial</vt:lpstr>
      <vt:lpstr>Calibri</vt:lpstr>
      <vt:lpstr>Microsoft Himalaya</vt:lpstr>
      <vt:lpstr>Microsoft New Tai Lue</vt:lpstr>
      <vt:lpstr>20058-cubes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DKU</cp:lastModifiedBy>
  <cp:revision>47</cp:revision>
  <cp:lastPrinted>2018-05-10T00:15:03Z</cp:lastPrinted>
  <dcterms:created xsi:type="dcterms:W3CDTF">2018-05-04T05:41:10Z</dcterms:created>
  <dcterms:modified xsi:type="dcterms:W3CDTF">2019-02-28T07:31:16Z</dcterms:modified>
</cp:coreProperties>
</file>