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49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8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19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93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69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38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41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13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37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50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850F-AED9-4FCA-996B-E0AB5181CF68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5F49-6207-4C4E-B4E5-52F022DB97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59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312894" y="1535316"/>
            <a:ext cx="7645753" cy="21603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50" b="1" smtClean="0">
                <a:solidFill>
                  <a:srgbClr val="0070C0"/>
                </a:solidFill>
                <a:latin typeface="+mn-ea"/>
                <a:ea typeface="+mn-ea"/>
              </a:rPr>
              <a:t>웹정보시스템</a:t>
            </a:r>
            <a:endParaRPr lang="en-US" altLang="ko-KR" sz="3250" b="1" smtClean="0">
              <a:solidFill>
                <a:srgbClr val="0070C0"/>
              </a:solidFill>
              <a:latin typeface="+mn-ea"/>
              <a:ea typeface="+mn-ea"/>
            </a:endParaRPr>
          </a:p>
          <a:p>
            <a:r>
              <a:rPr lang="ko-KR" altLang="en-US" sz="3250" b="1" smtClean="0">
                <a:solidFill>
                  <a:srgbClr val="FFC000"/>
                </a:solidFill>
                <a:latin typeface="+mn-ea"/>
                <a:ea typeface="+mn-ea"/>
              </a:rPr>
              <a:t>학사정보</a:t>
            </a:r>
            <a:r>
              <a:rPr lang="en-US" altLang="ko-KR" sz="3250" b="1" smtClean="0">
                <a:solidFill>
                  <a:srgbClr val="FFC000"/>
                </a:solidFill>
                <a:latin typeface="+mn-ea"/>
                <a:ea typeface="+mn-ea"/>
              </a:rPr>
              <a:t>&gt;</a:t>
            </a:r>
            <a:r>
              <a:rPr lang="ko-KR" altLang="en-US" sz="3250" b="1" smtClean="0">
                <a:solidFill>
                  <a:srgbClr val="FFC000"/>
                </a:solidFill>
                <a:latin typeface="+mn-ea"/>
                <a:ea typeface="+mn-ea"/>
              </a:rPr>
              <a:t>상담관리</a:t>
            </a:r>
            <a:r>
              <a:rPr lang="en-US" altLang="ko-KR" sz="3250" b="1" smtClean="0">
                <a:solidFill>
                  <a:srgbClr val="FFC000"/>
                </a:solidFill>
                <a:latin typeface="+mn-ea"/>
                <a:ea typeface="+mn-ea"/>
              </a:rPr>
              <a:t>&gt;</a:t>
            </a:r>
            <a:r>
              <a:rPr lang="ko-KR" altLang="en-US" sz="3250" b="1" smtClean="0">
                <a:solidFill>
                  <a:srgbClr val="FFC000"/>
                </a:solidFill>
                <a:latin typeface="+mn-ea"/>
                <a:ea typeface="+mn-ea"/>
              </a:rPr>
              <a:t>상담입력 프로그램</a:t>
            </a:r>
            <a:endParaRPr lang="en-US" altLang="ko-KR" sz="3250" b="1" smtClean="0">
              <a:solidFill>
                <a:srgbClr val="FFC000"/>
              </a:solidFill>
              <a:latin typeface="+mn-ea"/>
              <a:ea typeface="+mn-ea"/>
            </a:endParaRPr>
          </a:p>
          <a:p>
            <a:r>
              <a:rPr lang="en-US" altLang="ko-KR" sz="3250" b="1" smtClean="0">
                <a:solidFill>
                  <a:srgbClr val="0070C0"/>
                </a:solidFill>
                <a:latin typeface="+mn-ea"/>
              </a:rPr>
              <a:t>[</a:t>
            </a:r>
            <a:r>
              <a:rPr lang="ko-KR" altLang="en-US" sz="3250" b="1" smtClean="0">
                <a:solidFill>
                  <a:srgbClr val="0070C0"/>
                </a:solidFill>
                <a:latin typeface="+mn-ea"/>
              </a:rPr>
              <a:t>취업진로기초자료</a:t>
            </a:r>
            <a:r>
              <a:rPr lang="en-US" altLang="ko-KR" sz="3250" b="1" smtClean="0">
                <a:solidFill>
                  <a:srgbClr val="0070C0"/>
                </a:solidFill>
                <a:latin typeface="+mn-ea"/>
              </a:rPr>
              <a:t>]</a:t>
            </a:r>
            <a:r>
              <a:rPr lang="ko-KR" altLang="en-US" sz="3250" b="1" smtClean="0">
                <a:solidFill>
                  <a:srgbClr val="0070C0"/>
                </a:solidFill>
                <a:latin typeface="+mn-ea"/>
              </a:rPr>
              <a:t>입력 방법 변경</a:t>
            </a:r>
            <a:endParaRPr lang="en-US" altLang="ko-KR" sz="3250" b="1">
              <a:solidFill>
                <a:srgbClr val="0070C0"/>
              </a:solidFill>
              <a:latin typeface="+mn-ea"/>
            </a:endParaRPr>
          </a:p>
          <a:p>
            <a:endParaRPr lang="en-US" altLang="ko-KR" sz="3250" b="1" smtClean="0">
              <a:solidFill>
                <a:srgbClr val="FFC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323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96" y="879557"/>
            <a:ext cx="7331112" cy="580249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5" name="직사각형 4"/>
          <p:cNvSpPr/>
          <p:nvPr/>
        </p:nvSpPr>
        <p:spPr>
          <a:xfrm>
            <a:off x="175073" y="4970032"/>
            <a:ext cx="7204673" cy="17120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4696" y="211863"/>
            <a:ext cx="5572125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 dirty="0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웹정보기스템 </a:t>
            </a:r>
            <a:r>
              <a:rPr lang="ko-KR" altLang="en-US" sz="1463" b="1" dirty="0">
                <a:solidFill>
                  <a:srgbClr val="00B0F0"/>
                </a:solidFill>
                <a:latin typeface="+mn-ea"/>
              </a:rPr>
              <a:t>접속 후 아래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프로그램에서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입력</a:t>
            </a:r>
            <a:endParaRPr lang="en-US" altLang="ko-KR" sz="1463" b="1" dirty="0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학사정보</a:t>
            </a:r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상담관리</a:t>
            </a:r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상담입력</a:t>
            </a:r>
            <a:endParaRPr lang="en-US" altLang="ko-KR" sz="1463" b="1" dirty="0" smtClean="0">
              <a:solidFill>
                <a:srgbClr val="00B0F0"/>
              </a:solidFill>
              <a:latin typeface="+mn-ea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7465808" y="862025"/>
            <a:ext cx="4432150" cy="5820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ko-KR" altLang="en-US" sz="1200" smtClean="0"/>
              <a:t>진로방향 </a:t>
            </a:r>
            <a:r>
              <a:rPr lang="ko-KR" altLang="en-US" sz="1200" smtClean="0"/>
              <a:t>설정 </a:t>
            </a:r>
            <a:r>
              <a:rPr lang="en-US" altLang="ko-KR" sz="1200" smtClean="0"/>
              <a:t>(</a:t>
            </a:r>
            <a:r>
              <a:rPr lang="ko-KR" altLang="en-US" sz="1200" smtClean="0"/>
              <a:t>그림 </a:t>
            </a:r>
            <a:r>
              <a:rPr lang="en-US" altLang="ko-KR" sz="1200" smtClean="0"/>
              <a:t>1)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/>
              <a:t>    </a:t>
            </a:r>
            <a:r>
              <a:rPr lang="ko-KR" altLang="en-US" sz="1200" smtClean="0"/>
              <a:t>기업진출 </a:t>
            </a:r>
            <a:r>
              <a:rPr lang="en-US" altLang="ko-KR" sz="1200" smtClean="0"/>
              <a:t>/ </a:t>
            </a:r>
            <a:r>
              <a:rPr lang="ko-KR" altLang="en-US" sz="1200" smtClean="0"/>
              <a:t>진학 </a:t>
            </a:r>
            <a:r>
              <a:rPr lang="en-US" altLang="ko-KR" sz="1200" smtClean="0"/>
              <a:t>/ </a:t>
            </a:r>
            <a:r>
              <a:rPr lang="ko-KR" altLang="en-US" sz="1200" smtClean="0"/>
              <a:t>창업 </a:t>
            </a:r>
            <a:r>
              <a:rPr lang="en-US" altLang="ko-KR" sz="1200" smtClean="0"/>
              <a:t>/ </a:t>
            </a:r>
            <a:r>
              <a:rPr lang="ko-KR" altLang="en-US" sz="1200" smtClean="0"/>
              <a:t>공직 진출 중에 선택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/>
              <a:t>2.  </a:t>
            </a:r>
            <a:r>
              <a:rPr lang="ko-KR" altLang="en-US" sz="1200" smtClean="0"/>
              <a:t>기업진출로 선택 한 경우 아래 항목 상세 입력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/>
              <a:t>    (1) </a:t>
            </a:r>
            <a:r>
              <a:rPr lang="ko-KR" altLang="en-US" sz="1200" smtClean="0"/>
              <a:t>희망직무 </a:t>
            </a:r>
            <a:r>
              <a:rPr lang="en-US" altLang="ko-KR" sz="1200" smtClean="0"/>
              <a:t>: </a:t>
            </a:r>
            <a:r>
              <a:rPr lang="ko-KR" altLang="en-US" sz="1200" smtClean="0"/>
              <a:t>검색창에서 검색해서 입력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    - </a:t>
            </a:r>
            <a:r>
              <a:rPr lang="ko-KR" altLang="en-US" sz="1200" smtClean="0"/>
              <a:t>목록에 없는 경우 직무 직접 입역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(2) </a:t>
            </a:r>
            <a:r>
              <a:rPr lang="ko-KR" altLang="en-US" sz="1200" smtClean="0"/>
              <a:t>희망기업명 입력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(3) </a:t>
            </a:r>
            <a:r>
              <a:rPr lang="ko-KR" altLang="en-US" sz="1200" smtClean="0"/>
              <a:t>희망연봉 선택 입력</a:t>
            </a:r>
            <a:endParaRPr lang="en-US" altLang="ko-KR" sz="1200" smtClean="0"/>
          </a:p>
          <a:p>
            <a:pPr marL="0" indent="0">
              <a:buNone/>
            </a:pPr>
            <a:r>
              <a:rPr lang="ko-KR" altLang="en-US" sz="1200" smtClean="0"/>
              <a:t>    </a:t>
            </a:r>
            <a:r>
              <a:rPr lang="en-US" altLang="ko-KR" sz="1200" smtClean="0"/>
              <a:t>(4) </a:t>
            </a:r>
            <a:r>
              <a:rPr lang="ko-KR" altLang="en-US" sz="1200" smtClean="0"/>
              <a:t>희망지역 체크 </a:t>
            </a:r>
            <a:r>
              <a:rPr lang="en-US" altLang="ko-KR" sz="1200" smtClean="0"/>
              <a:t>: </a:t>
            </a:r>
            <a:r>
              <a:rPr lang="ko-KR" altLang="en-US" sz="1200" smtClean="0"/>
              <a:t>다중 선택 </a:t>
            </a:r>
            <a:r>
              <a:rPr lang="ko-KR" altLang="en-US" sz="1200" smtClean="0"/>
              <a:t>가능</a:t>
            </a:r>
            <a:endParaRPr lang="en-US" altLang="ko-KR" sz="1200" smtClean="0"/>
          </a:p>
          <a:p>
            <a:pPr>
              <a:buAutoNum type="arabicPeriod" startAt="3"/>
            </a:pPr>
            <a:r>
              <a:rPr lang="ko-KR" altLang="en-US" sz="1200" smtClean="0"/>
              <a:t>내용을 모두 입력 후 </a:t>
            </a:r>
            <a:r>
              <a:rPr lang="en-US" altLang="ko-KR" sz="1200" smtClean="0"/>
              <a:t>[</a:t>
            </a:r>
            <a:r>
              <a:rPr lang="ko-KR" altLang="en-US" sz="1200" smtClean="0"/>
              <a:t>저장 버튼</a:t>
            </a:r>
            <a:r>
              <a:rPr lang="en-US" altLang="ko-KR" sz="1200" smtClean="0"/>
              <a:t>]</a:t>
            </a:r>
            <a:r>
              <a:rPr lang="ko-KR" altLang="en-US" sz="1200" smtClean="0"/>
              <a:t> 클릭</a:t>
            </a:r>
            <a:endParaRPr lang="en-US" altLang="ko-KR" sz="1200" smtClean="0"/>
          </a:p>
          <a:p>
            <a:pPr>
              <a:buAutoNum type="arabicPeriod" startAt="3"/>
            </a:pPr>
            <a:r>
              <a:rPr lang="ko-KR" altLang="en-US" sz="1200" smtClean="0"/>
              <a:t>위에서 설정한 진로방향 내역은 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/>
              <a:t>    </a:t>
            </a:r>
            <a:r>
              <a:rPr lang="ko-KR" altLang="en-US" sz="1200" smtClean="0"/>
              <a:t>년도</a:t>
            </a:r>
            <a:r>
              <a:rPr lang="en-US" altLang="ko-KR" sz="1200" smtClean="0"/>
              <a:t>/</a:t>
            </a:r>
            <a:r>
              <a:rPr lang="ko-KR" altLang="en-US" sz="1200" smtClean="0"/>
              <a:t>학기 별로 </a:t>
            </a:r>
            <a:r>
              <a:rPr lang="en-US" altLang="ko-KR" sz="1200" smtClean="0"/>
              <a:t> </a:t>
            </a:r>
            <a:r>
              <a:rPr lang="ko-KR" altLang="en-US" sz="1200" smtClean="0"/>
              <a:t>최종 설정된 진로 정보가 상단의 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[</a:t>
            </a:r>
            <a:r>
              <a:rPr lang="ko-KR" altLang="en-US" sz="1200" smtClean="0"/>
              <a:t>희망진로정보</a:t>
            </a:r>
            <a:r>
              <a:rPr lang="en-US" altLang="ko-KR" sz="1200" smtClean="0"/>
              <a:t>]</a:t>
            </a:r>
            <a:r>
              <a:rPr lang="ko-KR" altLang="en-US" sz="1200" smtClean="0"/>
              <a:t> 목록에</a:t>
            </a:r>
            <a:r>
              <a:rPr lang="en-US" altLang="ko-KR" sz="1200" smtClean="0"/>
              <a:t> </a:t>
            </a:r>
            <a:r>
              <a:rPr lang="ko-KR" altLang="en-US" sz="1200" smtClean="0"/>
              <a:t>보여짐</a:t>
            </a:r>
            <a:r>
              <a:rPr lang="en-US" altLang="ko-KR" sz="1200" smtClean="0"/>
              <a:t>.</a:t>
            </a:r>
            <a:r>
              <a:rPr lang="en-US" altLang="ko-KR" sz="1200" smtClean="0"/>
              <a:t> (</a:t>
            </a:r>
            <a:r>
              <a:rPr lang="ko-KR" altLang="en-US" sz="1200" smtClean="0"/>
              <a:t>그림</a:t>
            </a:r>
            <a:r>
              <a:rPr lang="en-US" altLang="ko-KR" sz="1200" smtClean="0"/>
              <a:t>2)</a:t>
            </a:r>
          </a:p>
          <a:p>
            <a:pPr marL="0" indent="0">
              <a:buNone/>
            </a:pPr>
            <a:endParaRPr lang="en-US" altLang="ko-KR" sz="1200"/>
          </a:p>
          <a:p>
            <a:pPr marL="0" indent="0">
              <a:buNone/>
            </a:pPr>
            <a:endParaRPr lang="en-US" altLang="ko-KR" sz="1200" smtClean="0"/>
          </a:p>
          <a:p>
            <a:pPr marL="0" indent="0">
              <a:buNone/>
            </a:pPr>
            <a:endParaRPr lang="en-US" altLang="ko-KR" sz="1200"/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※  </a:t>
            </a:r>
            <a:r>
              <a:rPr lang="ko-KR" altLang="en-US" sz="1200" smtClean="0">
                <a:solidFill>
                  <a:srgbClr val="FF0000"/>
                </a:solidFill>
              </a:rPr>
              <a:t>상담에서 입력한 진로방향 내역은</a:t>
            </a: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     </a:t>
            </a:r>
            <a:r>
              <a:rPr lang="ko-KR" altLang="en-US" sz="1200" smtClean="0">
                <a:solidFill>
                  <a:srgbClr val="FF0000"/>
                </a:solidFill>
              </a:rPr>
              <a:t>영웅스토리 학생화면에 바로 반영됩니다</a:t>
            </a:r>
            <a:r>
              <a:rPr lang="en-US" altLang="ko-KR" sz="120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1200">
                <a:solidFill>
                  <a:srgbClr val="FF0000"/>
                </a:solidFill>
              </a:rPr>
              <a:t> </a:t>
            </a:r>
            <a:r>
              <a:rPr lang="en-US" altLang="ko-KR" sz="1200" smtClean="0">
                <a:solidFill>
                  <a:srgbClr val="FF0000"/>
                </a:solidFill>
              </a:rPr>
              <a:t>    (</a:t>
            </a:r>
            <a:r>
              <a:rPr lang="ko-KR" altLang="en-US" sz="1200" smtClean="0">
                <a:solidFill>
                  <a:srgbClr val="FF0000"/>
                </a:solidFill>
              </a:rPr>
              <a:t>다음 페이지 참조</a:t>
            </a:r>
            <a:r>
              <a:rPr lang="en-US" altLang="ko-KR" sz="120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ko-KR" altLang="en-US" sz="1200" dirty="0"/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8724306" y="127253"/>
            <a:ext cx="3213100" cy="4064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accent5">
                    <a:lumMod val="75000"/>
                  </a:schemeClr>
                </a:solidFill>
              </a:rPr>
              <a:t>교수 입력 화면</a:t>
            </a:r>
            <a:endParaRPr lang="ko-KR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82952" y="1170878"/>
            <a:ext cx="2696793" cy="12823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175073" y="4728117"/>
            <a:ext cx="323385" cy="241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/>
              <a:t>1</a:t>
            </a:r>
            <a:endParaRPr lang="ko-KR" altLang="en-US" sz="1200"/>
          </a:p>
        </p:txBody>
      </p:sp>
      <p:sp>
        <p:nvSpPr>
          <p:cNvPr id="11" name="직사각형 10"/>
          <p:cNvSpPr/>
          <p:nvPr/>
        </p:nvSpPr>
        <p:spPr>
          <a:xfrm>
            <a:off x="4697683" y="920197"/>
            <a:ext cx="323385" cy="241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/>
              <a:t>2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76262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4696" y="211863"/>
            <a:ext cx="5572125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 dirty="0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영웅스토리 </a:t>
            </a:r>
            <a:r>
              <a:rPr lang="ko-KR" altLang="en-US" sz="1463" b="1" dirty="0">
                <a:solidFill>
                  <a:srgbClr val="00B0F0"/>
                </a:solidFill>
                <a:latin typeface="+mn-ea"/>
              </a:rPr>
              <a:t>접속 후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아래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프로그램에 반영</a:t>
            </a:r>
            <a:endParaRPr lang="en-US" altLang="ko-KR" sz="1463" b="1" dirty="0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진로설계</a:t>
            </a:r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진로목표</a:t>
            </a:r>
            <a:r>
              <a:rPr lang="en-US" altLang="ko-KR" sz="1463" b="1" smtClean="0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진로방향</a:t>
            </a:r>
            <a:endParaRPr lang="en-US" altLang="ko-KR" sz="1463" b="1" dirty="0" smtClean="0">
              <a:solidFill>
                <a:srgbClr val="00B0F0"/>
              </a:solidFill>
              <a:latin typeface="+mn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61" y="890853"/>
            <a:ext cx="6730309" cy="5063168"/>
          </a:xfrm>
          <a:prstGeom prst="rect">
            <a:avLst/>
          </a:prstGeom>
        </p:spPr>
      </p:pic>
      <p:sp>
        <p:nvSpPr>
          <p:cNvPr id="10" name="부제목 2"/>
          <p:cNvSpPr txBox="1">
            <a:spLocks/>
          </p:cNvSpPr>
          <p:nvPr/>
        </p:nvSpPr>
        <p:spPr>
          <a:xfrm>
            <a:off x="7159591" y="991115"/>
            <a:ext cx="4985795" cy="5197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ko-KR" altLang="en-US" sz="1200" smtClean="0"/>
              <a:t>진로방향 선택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/>
              <a:t>    </a:t>
            </a:r>
            <a:r>
              <a:rPr lang="ko-KR" altLang="en-US" sz="1200" smtClean="0"/>
              <a:t>웹정보시스템 상담화면에서 입력한 진로 방향이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</a:t>
            </a:r>
            <a:r>
              <a:rPr lang="ko-KR" altLang="en-US" sz="1200" smtClean="0"/>
              <a:t>기업진출 </a:t>
            </a:r>
            <a:r>
              <a:rPr lang="en-US" altLang="ko-KR" sz="1200" smtClean="0"/>
              <a:t>/ </a:t>
            </a:r>
            <a:r>
              <a:rPr lang="ko-KR" altLang="en-US" sz="1200" smtClean="0"/>
              <a:t>진학 </a:t>
            </a:r>
            <a:r>
              <a:rPr lang="en-US" altLang="ko-KR" sz="1200" smtClean="0"/>
              <a:t>/ </a:t>
            </a:r>
            <a:r>
              <a:rPr lang="ko-KR" altLang="en-US" sz="1200" smtClean="0"/>
              <a:t>창업 </a:t>
            </a:r>
            <a:r>
              <a:rPr lang="en-US" altLang="ko-KR" sz="1200" smtClean="0"/>
              <a:t>/ </a:t>
            </a:r>
            <a:r>
              <a:rPr lang="ko-KR" altLang="en-US" sz="1200" smtClean="0"/>
              <a:t>공직 진출 로 반영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>
                <a:solidFill>
                  <a:srgbClr val="FF0000"/>
                </a:solidFill>
              </a:rPr>
              <a:t> </a:t>
            </a:r>
            <a:r>
              <a:rPr lang="en-US" altLang="ko-KR" sz="1200" smtClean="0">
                <a:solidFill>
                  <a:srgbClr val="FF0000"/>
                </a:solidFill>
              </a:rPr>
              <a:t>   ※ </a:t>
            </a:r>
            <a:r>
              <a:rPr lang="ko-KR" altLang="en-US" sz="1200" smtClean="0">
                <a:solidFill>
                  <a:srgbClr val="FF0000"/>
                </a:solidFill>
              </a:rPr>
              <a:t>학생이 영웅스토리에서 입력한 내용은 </a:t>
            </a: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200">
                <a:solidFill>
                  <a:srgbClr val="FF0000"/>
                </a:solidFill>
              </a:rPr>
              <a:t> </a:t>
            </a:r>
            <a:r>
              <a:rPr lang="en-US" altLang="ko-KR" sz="1200" smtClean="0">
                <a:solidFill>
                  <a:srgbClr val="FF0000"/>
                </a:solidFill>
              </a:rPr>
              <a:t>      </a:t>
            </a:r>
            <a:r>
              <a:rPr lang="ko-KR" altLang="en-US" sz="1200" smtClean="0">
                <a:solidFill>
                  <a:srgbClr val="FF0000"/>
                </a:solidFill>
              </a:rPr>
              <a:t>웹정보시스템 상담화면 진로방향에 반영됨</a:t>
            </a: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1200" smtClean="0"/>
              <a:t>    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altLang="ko-KR" sz="1200">
                <a:solidFill>
                  <a:srgbClr val="FF0000"/>
                </a:solidFill>
              </a:rPr>
              <a:t> </a:t>
            </a:r>
            <a:r>
              <a:rPr lang="en-US" altLang="ko-KR" sz="1200" smtClean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(</a:t>
            </a:r>
            <a:r>
              <a:rPr lang="ko-KR" altLang="en-US" sz="1200" smtClean="0">
                <a:solidFill>
                  <a:srgbClr val="FF0000"/>
                </a:solidFill>
              </a:rPr>
              <a:t>기업진출 다음 페이지 참조</a:t>
            </a:r>
            <a:r>
              <a:rPr lang="en-US" altLang="ko-KR" sz="120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7347322" y="2544635"/>
            <a:ext cx="1882736" cy="1495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solidFill>
                  <a:schemeClr val="tx2"/>
                </a:solidFill>
              </a:rPr>
              <a:t>웹정보시스템 </a:t>
            </a:r>
            <a:endParaRPr lang="en-US" altLang="ko-KR" sz="1600" smtClean="0">
              <a:solidFill>
                <a:schemeClr val="tx2"/>
              </a:solidFill>
            </a:endParaRPr>
          </a:p>
          <a:p>
            <a:pPr algn="ctr"/>
            <a:r>
              <a:rPr lang="ko-KR" altLang="en-US" sz="1600" smtClean="0">
                <a:solidFill>
                  <a:schemeClr val="tx2"/>
                </a:solidFill>
              </a:rPr>
              <a:t>상담화면</a:t>
            </a:r>
            <a:endParaRPr lang="en-US" altLang="ko-KR" sz="1600" smtClean="0">
              <a:solidFill>
                <a:schemeClr val="tx2"/>
              </a:solidFill>
            </a:endParaRPr>
          </a:p>
          <a:p>
            <a:pPr algn="ctr"/>
            <a:r>
              <a:rPr lang="ko-KR" altLang="en-US" sz="1600" smtClean="0">
                <a:solidFill>
                  <a:schemeClr val="tx2"/>
                </a:solidFill>
              </a:rPr>
              <a:t>진로방향 입력</a:t>
            </a:r>
            <a:endParaRPr lang="en-US" altLang="ko-KR" sz="1600" smtClean="0">
              <a:solidFill>
                <a:schemeClr val="tx2"/>
              </a:solidFill>
            </a:endParaRPr>
          </a:p>
          <a:p>
            <a:pPr algn="ctr"/>
            <a:r>
              <a:rPr lang="en-US" altLang="ko-KR" sz="1600" smtClean="0">
                <a:solidFill>
                  <a:schemeClr val="tx2"/>
                </a:solidFill>
              </a:rPr>
              <a:t>(</a:t>
            </a:r>
            <a:r>
              <a:rPr lang="ko-KR" altLang="en-US" sz="1600" smtClean="0">
                <a:solidFill>
                  <a:schemeClr val="tx2"/>
                </a:solidFill>
              </a:rPr>
              <a:t>상담자 입력</a:t>
            </a:r>
            <a:r>
              <a:rPr lang="en-US" altLang="ko-KR" sz="1600" smtClean="0">
                <a:solidFill>
                  <a:schemeClr val="tx2"/>
                </a:solidFill>
              </a:rPr>
              <a:t>)</a:t>
            </a:r>
            <a:r>
              <a:rPr lang="ko-KR" altLang="en-US" sz="1600" smtClean="0">
                <a:solidFill>
                  <a:schemeClr val="tx2"/>
                </a:solidFill>
              </a:rPr>
              <a:t> </a:t>
            </a:r>
            <a:endParaRPr lang="ko-KR" altLang="en-US" sz="1600">
              <a:solidFill>
                <a:schemeClr val="tx2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304341" y="2544634"/>
            <a:ext cx="1787258" cy="1495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solidFill>
                  <a:schemeClr val="tx2"/>
                </a:solidFill>
              </a:rPr>
              <a:t>영웅스토리 </a:t>
            </a:r>
            <a:endParaRPr lang="en-US" altLang="ko-KR" sz="1600">
              <a:solidFill>
                <a:schemeClr val="tx2"/>
              </a:solidFill>
            </a:endParaRPr>
          </a:p>
          <a:p>
            <a:pPr algn="ctr"/>
            <a:r>
              <a:rPr lang="ko-KR" altLang="en-US" sz="1600" smtClean="0">
                <a:solidFill>
                  <a:schemeClr val="tx2"/>
                </a:solidFill>
              </a:rPr>
              <a:t>진로설계</a:t>
            </a:r>
            <a:endParaRPr lang="en-US" altLang="ko-KR" sz="1600">
              <a:solidFill>
                <a:schemeClr val="tx2"/>
              </a:solidFill>
            </a:endParaRPr>
          </a:p>
          <a:p>
            <a:pPr algn="ctr"/>
            <a:r>
              <a:rPr lang="ko-KR" altLang="en-US" sz="1600">
                <a:solidFill>
                  <a:schemeClr val="tx2"/>
                </a:solidFill>
              </a:rPr>
              <a:t>진로방향 </a:t>
            </a:r>
            <a:r>
              <a:rPr lang="ko-KR" altLang="en-US" sz="1600" smtClean="0">
                <a:solidFill>
                  <a:schemeClr val="tx2"/>
                </a:solidFill>
              </a:rPr>
              <a:t>입력</a:t>
            </a:r>
            <a:endParaRPr lang="en-US" altLang="ko-KR" sz="1600" smtClean="0">
              <a:solidFill>
                <a:schemeClr val="tx2"/>
              </a:solidFill>
            </a:endParaRPr>
          </a:p>
          <a:p>
            <a:pPr algn="ctr"/>
            <a:r>
              <a:rPr lang="en-US" altLang="ko-KR" sz="1600" smtClean="0">
                <a:solidFill>
                  <a:schemeClr val="tx2"/>
                </a:solidFill>
              </a:rPr>
              <a:t>(</a:t>
            </a:r>
            <a:r>
              <a:rPr lang="ko-KR" altLang="en-US" sz="1600" smtClean="0">
                <a:solidFill>
                  <a:schemeClr val="tx2"/>
                </a:solidFill>
              </a:rPr>
              <a:t>학생 입력</a:t>
            </a:r>
            <a:r>
              <a:rPr lang="en-US" altLang="ko-KR" sz="1600" smtClean="0">
                <a:solidFill>
                  <a:schemeClr val="tx2"/>
                </a:solidFill>
              </a:rPr>
              <a:t>)</a:t>
            </a:r>
            <a:endParaRPr lang="ko-KR" altLang="en-US" sz="1600"/>
          </a:p>
        </p:txBody>
      </p:sp>
      <p:sp>
        <p:nvSpPr>
          <p:cNvPr id="14" name="왼쪽/오른쪽 화살표 13"/>
          <p:cNvSpPr/>
          <p:nvPr/>
        </p:nvSpPr>
        <p:spPr>
          <a:xfrm>
            <a:off x="9133248" y="2881996"/>
            <a:ext cx="1267918" cy="706129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accent1">
                    <a:lumMod val="75000"/>
                  </a:schemeClr>
                </a:solidFill>
              </a:rPr>
              <a:t>상호반영</a:t>
            </a:r>
            <a:endParaRPr lang="ko-KR" altLang="en-US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대각선 방향의 모서리가 둥근 사각형 15"/>
          <p:cNvSpPr/>
          <p:nvPr/>
        </p:nvSpPr>
        <p:spPr>
          <a:xfrm>
            <a:off x="8724306" y="127253"/>
            <a:ext cx="3213100" cy="4064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accent5">
                    <a:lumMod val="75000"/>
                  </a:schemeClr>
                </a:solidFill>
              </a:rPr>
              <a:t>학생 화면</a:t>
            </a:r>
            <a:endParaRPr lang="ko-KR" altLang="en-US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대각선 방향의 모서리가 둥근 사각형 15"/>
          <p:cNvSpPr/>
          <p:nvPr/>
        </p:nvSpPr>
        <p:spPr>
          <a:xfrm>
            <a:off x="8724306" y="127253"/>
            <a:ext cx="3213100" cy="4064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accent5">
                    <a:lumMod val="75000"/>
                  </a:schemeClr>
                </a:solidFill>
              </a:rPr>
              <a:t>학생 화면</a:t>
            </a:r>
            <a:endParaRPr lang="ko-KR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10" y="273631"/>
            <a:ext cx="4828558" cy="6467209"/>
          </a:xfrm>
          <a:prstGeom prst="rect">
            <a:avLst/>
          </a:prstGeom>
          <a:ln w="19050">
            <a:solidFill>
              <a:schemeClr val="accent1">
                <a:shade val="50000"/>
              </a:schemeClr>
            </a:solidFill>
          </a:ln>
        </p:spPr>
      </p:pic>
      <p:sp>
        <p:nvSpPr>
          <p:cNvPr id="15" name="부제목 2"/>
          <p:cNvSpPr txBox="1">
            <a:spLocks/>
          </p:cNvSpPr>
          <p:nvPr/>
        </p:nvSpPr>
        <p:spPr>
          <a:xfrm>
            <a:off x="5345061" y="775963"/>
            <a:ext cx="6592345" cy="2376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ko-KR" altLang="en-US" sz="1200" smtClean="0"/>
              <a:t>진로방향 기업 진출의 경우 </a:t>
            </a:r>
            <a:r>
              <a:rPr lang="en-US" altLang="ko-KR" sz="1200" smtClean="0"/>
              <a:t> </a:t>
            </a:r>
            <a:r>
              <a:rPr lang="ko-KR" altLang="en-US" sz="1200" smtClean="0"/>
              <a:t>웹정보시스템에서 입력한</a:t>
            </a:r>
            <a:endParaRPr lang="en-US" altLang="ko-KR" sz="1200" smtClean="0"/>
          </a:p>
          <a:p>
            <a:pPr marL="0" indent="0">
              <a:buNone/>
            </a:pPr>
            <a:r>
              <a:rPr lang="en-US" altLang="ko-KR" sz="1200"/>
              <a:t> </a:t>
            </a:r>
            <a:r>
              <a:rPr lang="en-US" altLang="ko-KR" sz="1200" smtClean="0"/>
              <a:t>    </a:t>
            </a:r>
            <a:r>
              <a:rPr lang="ko-KR" altLang="en-US" sz="1200" smtClean="0"/>
              <a:t>근무가능지역</a:t>
            </a:r>
            <a:r>
              <a:rPr lang="en-US" altLang="ko-KR" sz="1200" smtClean="0"/>
              <a:t>/</a:t>
            </a:r>
            <a:r>
              <a:rPr lang="ko-KR" altLang="en-US" sz="1200" smtClean="0"/>
              <a:t>희망연봉</a:t>
            </a:r>
            <a:r>
              <a:rPr lang="en-US" altLang="ko-KR" sz="1200" smtClean="0"/>
              <a:t>/</a:t>
            </a:r>
            <a:r>
              <a:rPr lang="ko-KR" altLang="en-US" sz="1200" smtClean="0"/>
              <a:t>희망기업명</a:t>
            </a:r>
            <a:r>
              <a:rPr lang="en-US" altLang="ko-KR" sz="1200" smtClean="0"/>
              <a:t>/</a:t>
            </a:r>
            <a:r>
              <a:rPr lang="ko-KR" altLang="en-US" sz="1200" smtClean="0"/>
              <a:t>직종</a:t>
            </a:r>
            <a:r>
              <a:rPr lang="en-US" altLang="ko-KR" sz="1200" smtClean="0"/>
              <a:t>/</a:t>
            </a:r>
            <a:r>
              <a:rPr lang="ko-KR" altLang="en-US" sz="1200" smtClean="0"/>
              <a:t>직무</a:t>
            </a:r>
            <a:r>
              <a:rPr lang="en-US" altLang="ko-KR" sz="1200"/>
              <a:t> </a:t>
            </a:r>
            <a:r>
              <a:rPr lang="ko-KR" altLang="en-US" sz="1200" smtClean="0"/>
              <a:t>등이 반영 됨</a:t>
            </a:r>
            <a:r>
              <a:rPr lang="en-US" altLang="ko-KR" sz="1200" smtClean="0"/>
              <a:t>.</a:t>
            </a:r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   </a:t>
            </a:r>
            <a:r>
              <a:rPr lang="en-US" altLang="ko-KR" sz="1200">
                <a:solidFill>
                  <a:srgbClr val="FF0000"/>
                </a:solidFill>
              </a:rPr>
              <a:t>※ </a:t>
            </a:r>
            <a:r>
              <a:rPr lang="ko-KR" altLang="en-US" sz="1200">
                <a:solidFill>
                  <a:srgbClr val="FF0000"/>
                </a:solidFill>
              </a:rPr>
              <a:t>학생이 영웅스토리에서 입력한 내용은 </a:t>
            </a:r>
            <a:r>
              <a:rPr lang="ko-KR" altLang="en-US" sz="1200" smtClean="0">
                <a:solidFill>
                  <a:srgbClr val="FF0000"/>
                </a:solidFill>
              </a:rPr>
              <a:t>웹정보시스템 </a:t>
            </a:r>
            <a:r>
              <a:rPr lang="ko-KR" altLang="en-US" sz="1200">
                <a:solidFill>
                  <a:srgbClr val="FF0000"/>
                </a:solidFill>
              </a:rPr>
              <a:t>상담화면 진로방향에 반영됨</a:t>
            </a:r>
            <a:r>
              <a:rPr lang="en-US" altLang="ko-KR" sz="1200" smtClean="0"/>
              <a:t> </a:t>
            </a: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20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2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4879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258</Words>
  <Application>Microsoft Office PowerPoint</Application>
  <PresentationFormat>와이드스크린</PresentationFormat>
  <Paragraphs>68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이후광</dc:creator>
  <cp:lastModifiedBy>DKU</cp:lastModifiedBy>
  <cp:revision>18</cp:revision>
  <dcterms:created xsi:type="dcterms:W3CDTF">2019-04-09T07:06:42Z</dcterms:created>
  <dcterms:modified xsi:type="dcterms:W3CDTF">2019-05-14T08:14:09Z</dcterms:modified>
</cp:coreProperties>
</file>