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6" r:id="rId4"/>
    <p:sldId id="267" r:id="rId5"/>
    <p:sldId id="297" r:id="rId6"/>
    <p:sldId id="299" r:id="rId7"/>
    <p:sldId id="300" r:id="rId8"/>
    <p:sldId id="272" r:id="rId9"/>
    <p:sldId id="271" r:id="rId10"/>
    <p:sldId id="277" r:id="rId11"/>
    <p:sldId id="281" r:id="rId12"/>
    <p:sldId id="278" r:id="rId13"/>
    <p:sldId id="282" r:id="rId14"/>
    <p:sldId id="291" r:id="rId15"/>
    <p:sldId id="296" r:id="rId16"/>
    <p:sldId id="295" r:id="rId17"/>
  </p:sldIdLst>
  <p:sldSz cx="12192000" cy="6858000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0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29A"/>
    <a:srgbClr val="9C2702"/>
    <a:srgbClr val="F5DCA8"/>
    <a:srgbClr val="5B9BD5"/>
    <a:srgbClr val="FF0000"/>
    <a:srgbClr val="FFFF00"/>
    <a:srgbClr val="70AD47"/>
    <a:srgbClr val="FFCCFF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95" y="2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DD7E-C8F5-4968-94AE-59A11D91A224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700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95" y="6456700"/>
            <a:ext cx="4303313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2918-73FC-4CFB-AD4F-C0F6B91C93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87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0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0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9A296-024B-4D38-87C7-A9E6B76BD88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4" y="3271383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0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0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576B3-87C8-4497-A6DA-BA98E7DDD2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80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3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7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53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24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1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05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72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72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07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40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799F-A297-4024-9176-D652FDFBE21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FEB7-B0DE-416B-99D6-4A8236B0F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6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4661" y="1007040"/>
            <a:ext cx="9942044" cy="255430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6600" b="1" kern="1000" dirty="0" smtClean="0">
                <a:solidFill>
                  <a:srgbClr val="04529A"/>
                </a:solidFill>
              </a:rPr>
              <a:t>2020</a:t>
            </a:r>
            <a:r>
              <a:rPr lang="ko-KR" altLang="en-US" sz="6600" b="1" kern="1000" dirty="0" smtClean="0">
                <a:solidFill>
                  <a:srgbClr val="04529A"/>
                </a:solidFill>
              </a:rPr>
              <a:t>학년도 </a:t>
            </a:r>
            <a:r>
              <a:rPr lang="en-US" altLang="ko-KR" sz="6600" b="1" kern="1000" dirty="0" smtClean="0">
                <a:solidFill>
                  <a:srgbClr val="04529A"/>
                </a:solidFill>
              </a:rPr>
              <a:t/>
            </a:r>
            <a:br>
              <a:rPr lang="en-US" altLang="ko-KR" sz="6600" b="1" kern="1000" dirty="0" smtClean="0">
                <a:solidFill>
                  <a:srgbClr val="04529A"/>
                </a:solidFill>
              </a:rPr>
            </a:br>
            <a:r>
              <a:rPr lang="ko-KR" altLang="en-US" sz="6600" b="1" kern="1000" dirty="0" smtClean="0">
                <a:solidFill>
                  <a:srgbClr val="04529A"/>
                </a:solidFill>
              </a:rPr>
              <a:t>법학과 편입생 학사 안내</a:t>
            </a:r>
            <a:endParaRPr lang="ko-KR" altLang="en-US" sz="6600" b="1" kern="1000" dirty="0">
              <a:solidFill>
                <a:srgbClr val="04529A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81" y="5980386"/>
            <a:ext cx="4184025" cy="8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09409" y="375301"/>
            <a:ext cx="11843557" cy="6351319"/>
            <a:chOff x="0" y="606099"/>
            <a:chExt cx="10517948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348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343265"/>
              </p:ext>
            </p:extLst>
          </p:nvPr>
        </p:nvGraphicFramePr>
        <p:xfrm>
          <a:off x="689175" y="1444073"/>
          <a:ext cx="10884396" cy="2995740"/>
        </p:xfrm>
        <a:graphic>
          <a:graphicData uri="http://schemas.openxmlformats.org/drawingml/2006/table">
            <a:tbl>
              <a:tblPr/>
              <a:tblGrid>
                <a:gridCol w="1423408">
                  <a:extLst>
                    <a:ext uri="{9D8B030D-6E8A-4147-A177-3AD203B41FA5}">
                      <a16:colId xmlns:a16="http://schemas.microsoft.com/office/drawing/2014/main" val="2478623450"/>
                    </a:ext>
                  </a:extLst>
                </a:gridCol>
                <a:gridCol w="3016469">
                  <a:extLst>
                    <a:ext uri="{9D8B030D-6E8A-4147-A177-3AD203B41FA5}">
                      <a16:colId xmlns:a16="http://schemas.microsoft.com/office/drawing/2014/main" val="3929609926"/>
                    </a:ext>
                  </a:extLst>
                </a:gridCol>
                <a:gridCol w="6444519">
                  <a:extLst>
                    <a:ext uri="{9D8B030D-6E8A-4147-A177-3AD203B41FA5}">
                      <a16:colId xmlns:a16="http://schemas.microsoft.com/office/drawing/2014/main" val="362390210"/>
                    </a:ext>
                  </a:extLst>
                </a:gridCol>
              </a:tblGrid>
              <a:tr h="4425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 분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 간</a:t>
                      </a:r>
                      <a:endParaRPr lang="ko-KR" altLang="en-US" sz="1600" b="1" kern="0" spc="-50" dirty="0">
                        <a:solidFill>
                          <a:srgbClr val="000000"/>
                        </a:solidFill>
                        <a:effectLst/>
                        <a:latin typeface="-윤고딕120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 의 사 항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88886"/>
                  </a:ext>
                </a:extLst>
              </a:tr>
              <a:tr h="760833">
                <a:tc>
                  <a:txBody>
                    <a:bodyPr/>
                    <a:lstStyle/>
                    <a:p>
                      <a:pPr marL="508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7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편입생</a:t>
                      </a:r>
                      <a:r>
                        <a:rPr lang="en-US" altLang="ko-KR" sz="1600" b="1" kern="0" spc="-7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600" b="1" kern="0" spc="-7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신입생</a:t>
                      </a:r>
                      <a:endParaRPr lang="en-US" altLang="ko-KR" sz="1600" b="1" kern="0" spc="-7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  <a:p>
                      <a:pPr marL="508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7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수강신청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2020.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25(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화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ko-KR" altLang="en-US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~ 2. 26(</a:t>
                      </a:r>
                      <a:r>
                        <a:rPr lang="ko-KR" altLang="en-US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수</a:t>
                      </a:r>
                      <a:r>
                        <a:rPr lang="en-US" altLang="ko-KR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lang="ko-KR" altLang="en-US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en-US" altLang="ko-KR" sz="1600" b="0" kern="0" spc="-5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[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10:00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∼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23:59]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0" marR="38100" indent="-39370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편입생</a:t>
                      </a:r>
                      <a:r>
                        <a:rPr lang="en-US" altLang="ko-KR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제</a:t>
                      </a:r>
                      <a:r>
                        <a:rPr lang="en-US" altLang="ko-KR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전공</a:t>
                      </a:r>
                      <a:r>
                        <a:rPr lang="en-US" altLang="ko-KR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전선</a:t>
                      </a:r>
                      <a:r>
                        <a:rPr lang="en-US" altLang="ko-KR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600" kern="0" spc="-11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전필</a:t>
                      </a:r>
                      <a:r>
                        <a:rPr lang="en-US" altLang="ko-KR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r>
                        <a:rPr lang="ko-KR" altLang="en-US" sz="1600" kern="0" spc="-1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및 </a:t>
                      </a:r>
                      <a:r>
                        <a:rPr lang="ko-KR" altLang="en-US" sz="1600" kern="0" spc="-11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영역별교양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3"/>
                  </a:ext>
                </a:extLst>
              </a:tr>
              <a:tr h="9199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수강신청 </a:t>
                      </a:r>
                      <a:r>
                        <a:rPr lang="ko-KR" altLang="en-US" sz="1600" b="1" kern="0" spc="-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정정기간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2020.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23(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~ 3.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24(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화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r>
                        <a:rPr lang="ko-KR" altLang="en-US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[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18:00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∼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23:59]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3810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kern="0" spc="-16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600" b="1" kern="0" spc="-16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정정가능</a:t>
                      </a:r>
                      <a:r>
                        <a:rPr lang="ko-KR" altLang="en-US" sz="1600" b="1" kern="0" spc="-16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600" b="1" kern="0" spc="-16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교과목은 </a:t>
                      </a:r>
                      <a:r>
                        <a:rPr lang="ko-KR" altLang="en-US" sz="1600" b="1" kern="0" spc="-16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수강인원</a:t>
                      </a:r>
                      <a:r>
                        <a:rPr lang="ko-KR" altLang="en-US" sz="1600" b="1" kern="0" spc="-16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 </a:t>
                      </a:r>
                      <a:r>
                        <a:rPr lang="ko-KR" altLang="en-US" sz="1600" b="1" kern="0" spc="-16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잔여석이</a:t>
                      </a:r>
                      <a:r>
                        <a:rPr lang="ko-KR" altLang="en-US" sz="1600" b="1" kern="0" spc="-16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600" b="1" kern="0" spc="-16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남은  교과목에  한함</a:t>
                      </a:r>
                      <a:endParaRPr lang="en-US" altLang="ko-KR" sz="1600" b="1" kern="0" spc="-16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  <a:p>
                      <a:pPr marL="173990" marR="3810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kern="0" spc="-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600" b="1" kern="0" spc="-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수강정정으로 인한 </a:t>
                      </a:r>
                      <a:r>
                        <a:rPr lang="ko-KR" altLang="en-US" sz="1600" b="1" kern="0" spc="-15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출석체크는</a:t>
                      </a:r>
                      <a:r>
                        <a:rPr lang="ko-KR" altLang="en-US" sz="1600" b="1" kern="0" spc="-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600" b="1" kern="0" spc="-15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교강사의</a:t>
                      </a:r>
                      <a:r>
                        <a:rPr lang="ko-KR" altLang="en-US" sz="1600" b="1" kern="0" spc="-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재량에 따라 결석으로 처리될 수 있음</a:t>
                      </a:r>
                      <a:endParaRPr lang="ko-KR" altLang="en-US" sz="1600" b="1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04311"/>
                  </a:ext>
                </a:extLst>
              </a:tr>
              <a:tr h="718122">
                <a:tc>
                  <a:txBody>
                    <a:bodyPr/>
                    <a:lstStyle/>
                    <a:p>
                      <a:pPr marL="508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수강 철회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2020. 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28(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토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) ~ 3.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30(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ko-KR" altLang="en-US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[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10:00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∼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23:59]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철회 후 취소 불가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175420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4233" y="887272"/>
            <a:ext cx="4989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kumimoji="0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굴림" panose="020B0600000101010101" pitchFamily="50" charset="-127"/>
              </a:rPr>
              <a:t>수강신청 및 </a:t>
            </a:r>
            <a:r>
              <a:rPr kumimoji="0" lang="ko-KR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굴림" panose="020B0600000101010101" pitchFamily="50" charset="-127"/>
              </a:rPr>
              <a:t>정정기간</a:t>
            </a:r>
            <a:r>
              <a:rPr kumimoji="0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anose="02030600000101010101" pitchFamily="18" charset="-127"/>
                <a:ea typeface="굴림" panose="020B0600000101010101" pitchFamily="50" charset="-127"/>
              </a:rPr>
              <a:t> </a:t>
            </a:r>
            <a:endParaRPr kumimoji="0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3898" y="4575869"/>
            <a:ext cx="1014183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sz="2800" b="1" kern="0" spc="-7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수강신청 방법 </a:t>
            </a:r>
            <a:r>
              <a:rPr lang="en-US" altLang="ko-KR" sz="2800" b="1" kern="0" spc="-7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</a:t>
            </a:r>
            <a:r>
              <a:rPr lang="ko-KR" altLang="en-US" sz="2800" b="1" kern="0" spc="-7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u="sng" kern="0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수강신청 </a:t>
            </a:r>
            <a:r>
              <a:rPr lang="ko-KR" altLang="en-US" sz="2800" b="1" u="sng" kern="0" spc="-9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당일</a:t>
            </a:r>
            <a:endParaRPr lang="en-US" altLang="ko-KR" sz="2800" b="1" kern="0" spc="-7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b="1" kern="0" spc="-9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b="1" u="sng" kern="0" spc="-9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학교 </a:t>
            </a:r>
            <a:r>
              <a:rPr lang="ko-KR" altLang="en-US" b="1" u="sng" kern="0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홈페이지 </a:t>
            </a:r>
            <a:r>
              <a:rPr lang="ko-KR" altLang="en-US" b="1" u="sng" kern="0" spc="-9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첫화면</a:t>
            </a:r>
            <a:r>
              <a:rPr lang="ko-KR" altLang="en-US" b="1" u="sng" kern="0" spc="-9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en-US" altLang="ko-KR" b="1" u="sng" kern="0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"</a:t>
            </a:r>
            <a:r>
              <a:rPr lang="ko-KR" altLang="en-US" b="1" u="sng" kern="0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수강신청 </a:t>
            </a:r>
            <a:r>
              <a:rPr lang="ko-KR" altLang="en-US" b="1" u="sng" kern="0" spc="-9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바로</a:t>
            </a:r>
            <a:r>
              <a:rPr lang="ko-KR" altLang="en-US" b="1" u="sng" kern="0" spc="-7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가기</a:t>
            </a:r>
            <a:r>
              <a:rPr lang="en-US" altLang="ko-KR" b="1" u="sng" kern="0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"</a:t>
            </a:r>
            <a:r>
              <a:rPr lang="ko-KR" altLang="en-US" b="1" u="sng" kern="0" spc="-7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의  </a:t>
            </a:r>
            <a:r>
              <a:rPr lang="ko-KR" altLang="en-US" b="1" u="sng" kern="0" spc="-7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임시화면</a:t>
            </a:r>
            <a:r>
              <a:rPr lang="ko-KR" altLang="en-US" b="1" u="sng" kern="0" spc="-7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u="sng" kern="0" spc="-1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클릭 </a:t>
            </a:r>
            <a:r>
              <a:rPr lang="ko-KR" altLang="en-US" b="1" u="sng" kern="0" spc="-1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→  로그인 → </a:t>
            </a:r>
            <a:r>
              <a:rPr lang="ko-KR" altLang="en-US" b="1" u="sng" kern="0" spc="-1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굴림" panose="020B0600000101010101" pitchFamily="50" charset="-127"/>
                <a:ea typeface="굴림" panose="020B0600000101010101" pitchFamily="50" charset="-127"/>
              </a:rPr>
              <a:t>직접 입력</a:t>
            </a:r>
            <a:endParaRPr lang="ko-KR" altLang="en-US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b="1" kern="0" spc="-15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* </a:t>
            </a:r>
            <a:r>
              <a:rPr lang="ko-KR" altLang="en-US" b="1" kern="0" spc="-14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학번조회</a:t>
            </a:r>
            <a:r>
              <a:rPr lang="ko-KR" altLang="en-US" b="1" kern="0" spc="-14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kern="0" spc="-14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en-US" altLang="ko-KR" b="1" kern="0" spc="-14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spc="-14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홈페이지 </a:t>
            </a:r>
            <a:r>
              <a:rPr lang="ko-KR" altLang="en-US" b="1" kern="0" spc="-14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임시화면</a:t>
            </a:r>
            <a:r>
              <a:rPr lang="ko-KR" altLang="en-US" b="1" kern="0" spc="-14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→ </a:t>
            </a:r>
            <a:r>
              <a:rPr lang="ko-KR" altLang="en-US" b="1" kern="0" spc="-14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학번조회</a:t>
            </a:r>
            <a:r>
              <a:rPr lang="ko-KR" altLang="en-US" b="1" kern="0" spc="-14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→ 성명</a:t>
            </a:r>
            <a:r>
              <a:rPr lang="en-US" altLang="ko-KR" b="1" kern="0" spc="-14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b="1" kern="0" spc="-14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생년월일 입력 → 학번 확인</a:t>
            </a:r>
            <a:endParaRPr lang="ko-KR" altLang="en-US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b="1" kern="0" spc="-15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* </a:t>
            </a:r>
            <a:r>
              <a:rPr lang="ko-KR" altLang="en-US" b="1" kern="0" spc="-15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패스워드 </a:t>
            </a:r>
            <a:r>
              <a:rPr lang="en-US" altLang="ko-KR" b="1" kern="0" spc="-15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en-US" altLang="ko-KR" b="1" kern="0" spc="-15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spc="-15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생년월일 </a:t>
            </a:r>
            <a:r>
              <a:rPr lang="en-US" altLang="ko-KR" b="1" kern="0" spc="-15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8</a:t>
            </a:r>
            <a:r>
              <a:rPr lang="ko-KR" altLang="en-US" b="1" kern="0" spc="-15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자리</a:t>
            </a:r>
            <a:r>
              <a:rPr lang="en-US" altLang="ko-KR" b="1" kern="0" spc="-15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en-US" altLang="ko-KR" b="1" kern="0" spc="-15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spc="-15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본인 </a:t>
            </a:r>
            <a:r>
              <a:rPr lang="ko-KR" altLang="en-US" b="1" kern="0" spc="-15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변경 가능</a:t>
            </a:r>
            <a:endParaRPr lang="ko-KR" altLang="en-US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9175" y="59843"/>
            <a:ext cx="10957500" cy="773581"/>
            <a:chOff x="363735" y="-49793"/>
            <a:chExt cx="7716609" cy="11808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모서리가 둥근 직사각형 4"/>
            <p:cNvSpPr txBox="1"/>
            <p:nvPr/>
          </p:nvSpPr>
          <p:spPr>
            <a:xfrm>
              <a:off x="583421" y="65491"/>
              <a:ext cx="7496923" cy="1065516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7</a:t>
              </a:r>
              <a:r>
                <a:rPr lang="en-US" altLang="ko-KR" sz="4400" dirty="0" smtClean="0"/>
                <a:t>. </a:t>
              </a:r>
              <a:r>
                <a:rPr lang="ko-KR" altLang="en-US" sz="4400" dirty="0" smtClean="0"/>
                <a:t>수강신청 안내사항 </a:t>
              </a:r>
              <a:r>
                <a:rPr lang="en-US" altLang="ko-KR" sz="4400" dirty="0" smtClean="0"/>
                <a:t>(1)</a:t>
              </a:r>
              <a:endParaRPr lang="ko-KR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60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309716" y="741238"/>
            <a:ext cx="11660611" cy="5674310"/>
            <a:chOff x="0" y="606099"/>
            <a:chExt cx="10515600" cy="5418000"/>
          </a:xfrm>
        </p:grpSpPr>
        <p:sp>
          <p:nvSpPr>
            <p:cNvPr id="21" name="직사각형 20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541261" y="1279572"/>
            <a:ext cx="114290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sz="2800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수강신청 시 유의사항</a:t>
            </a:r>
            <a:endParaRPr lang="en-US" altLang="ko-KR" b="1" kern="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가</a:t>
            </a:r>
            <a:r>
              <a:rPr lang="en-US" altLang="ko-KR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b="1" kern="0" spc="-1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수강계획도우미 </a:t>
            </a:r>
            <a:r>
              <a:rPr lang="ko-KR" altLang="en-US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활용 </a:t>
            </a:r>
            <a:endParaRPr lang="ko-KR" altLang="en-US" b="1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b="1" kern="0" spc="-1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1</a:t>
            </a:r>
            <a:r>
              <a:rPr lang="en-US" altLang="ko-KR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학교 홈페이지</a:t>
            </a:r>
            <a:r>
              <a:rPr lang="en-US" altLang="ko-KR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-&gt;</a:t>
            </a:r>
            <a:r>
              <a:rPr lang="ko-KR" altLang="en-US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웹정보시스템</a:t>
            </a:r>
            <a:r>
              <a:rPr lang="en-US" altLang="ko-KR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-&gt;</a:t>
            </a:r>
            <a:r>
              <a:rPr lang="ko-KR" altLang="en-US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수업</a:t>
            </a:r>
            <a:r>
              <a:rPr lang="en-US" altLang="ko-KR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-&gt;</a:t>
            </a:r>
            <a:r>
              <a:rPr lang="ko-KR" altLang="en-US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수강계획도우미에 과목 등재 </a:t>
            </a:r>
            <a:endParaRPr lang="ko-KR" altLang="en-US" b="1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b="1" kern="0" spc="-1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2</a:t>
            </a:r>
            <a:r>
              <a:rPr lang="en-US" altLang="ko-KR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b="1" kern="0" spc="-1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</a:t>
            </a:r>
            <a:r>
              <a:rPr lang="ko-KR" altLang="en-US" b="1" kern="0" spc="-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신청 당일 “수강신청 </a:t>
            </a:r>
            <a:r>
              <a:rPr lang="ko-KR" altLang="en-US" b="1" kern="0" spc="-2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바로가기</a:t>
            </a:r>
            <a:r>
              <a:rPr lang="ko-KR" altLang="en-US" b="1" kern="0" spc="-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” 접속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→</a:t>
            </a:r>
            <a:r>
              <a:rPr lang="ko-KR" altLang="en-US" b="1" kern="0" spc="-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b="1" kern="0" spc="-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수강계획도우미</a:t>
            </a:r>
            <a:r>
              <a:rPr lang="ko-KR" altLang="en-US" b="1" kern="0" spc="-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” 등록 </a:t>
            </a:r>
            <a:r>
              <a:rPr lang="ko-KR" altLang="en-US" b="1" kern="0" spc="-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과목 클릭하여 </a:t>
            </a:r>
            <a:r>
              <a:rPr lang="ko-KR" altLang="en-US" b="1" kern="0" spc="-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신청</a:t>
            </a:r>
            <a:endParaRPr lang="en-US" altLang="ko-KR" b="1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나</a:t>
            </a:r>
            <a:r>
              <a:rPr lang="en-US" altLang="ko-KR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b="1" kern="0" spc="-14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수강인원의</a:t>
            </a:r>
            <a:r>
              <a:rPr lang="ko-KR" altLang="en-US" b="1" kern="0" spc="-14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초과로 인하여 제한된 과목은 다음 학기에 수강하도록 </a:t>
            </a:r>
            <a:r>
              <a:rPr lang="ko-KR" altLang="en-US" b="1" kern="0" spc="-14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함</a:t>
            </a:r>
            <a:endParaRPr lang="en-US" altLang="ko-KR" b="1" kern="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  <a:r>
              <a:rPr lang="en-US" altLang="ko-KR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수업이 시작되면 출석부에 본인의 이름이 등재되어 있는지 반드시 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확인</a:t>
            </a:r>
            <a:endParaRPr lang="en-US" altLang="ko-KR" b="1" kern="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※ 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이름이 등재되어 있지 않으면 성적으로 인정되지 않음</a:t>
            </a:r>
            <a:endParaRPr lang="ko-KR" altLang="en-US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46826" y="185966"/>
            <a:ext cx="10957500" cy="773581"/>
            <a:chOff x="363735" y="-49793"/>
            <a:chExt cx="7716609" cy="11808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모서리가 둥근 직사각형 4"/>
            <p:cNvSpPr txBox="1"/>
            <p:nvPr/>
          </p:nvSpPr>
          <p:spPr>
            <a:xfrm>
              <a:off x="583421" y="65491"/>
              <a:ext cx="7496923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7</a:t>
              </a:r>
              <a:r>
                <a:rPr lang="en-US" altLang="ko-KR" sz="4400" dirty="0" smtClean="0"/>
                <a:t>. </a:t>
              </a:r>
              <a:r>
                <a:rPr lang="ko-KR" altLang="en-US" sz="4400" dirty="0" smtClean="0"/>
                <a:t>수강신청 안내사항 </a:t>
              </a:r>
              <a:r>
                <a:rPr lang="en-US" altLang="ko-KR" sz="4400" dirty="0" smtClean="0"/>
                <a:t>(2)</a:t>
              </a:r>
              <a:endParaRPr lang="ko-KR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7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34250" y="661731"/>
            <a:ext cx="11470511" cy="6086310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703459" y="1271252"/>
            <a:ext cx="108845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200000"/>
              </a:lnSpc>
              <a:buAutoNum type="arabicPeriod"/>
            </a:pPr>
            <a:r>
              <a:rPr lang="ko-KR" altLang="en-US" kern="0" spc="-1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편입생은 </a:t>
            </a:r>
            <a:r>
              <a:rPr lang="en-US" altLang="ko-KR" kern="0" spc="-1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2018</a:t>
            </a:r>
            <a:r>
              <a:rPr lang="ko-KR" altLang="en-US" kern="0" spc="-1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학년도 </a:t>
            </a:r>
            <a:r>
              <a:rPr lang="ko-KR" altLang="en-US" kern="0" spc="-1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입학생</a:t>
            </a:r>
            <a:r>
              <a:rPr lang="en-US" altLang="ko-KR" kern="0" spc="-1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kern="0" spc="-1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18</a:t>
            </a:r>
            <a:r>
              <a:rPr lang="ko-KR" altLang="en-US" kern="0" spc="-1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학번</a:t>
            </a:r>
            <a:r>
              <a:rPr lang="en-US" altLang="ko-KR" kern="0" spc="-1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kern="0" spc="-1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 현재 </a:t>
            </a:r>
            <a:r>
              <a:rPr lang="en-US" altLang="ko-KR" kern="0" spc="-1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kern="0" spc="-12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학년 교육과정에 따라 교육과정을 이수하여야 한다</a:t>
            </a:r>
            <a:r>
              <a:rPr lang="en-US" altLang="ko-KR" kern="0" spc="-1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just" fontAlgn="base">
              <a:lnSpc>
                <a:spcPct val="200000"/>
              </a:lnSpc>
            </a:pPr>
            <a:r>
              <a:rPr lang="en-US" altLang="ko-KR" kern="0" spc="-12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총 평점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평균성적의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산출은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우리대학에서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취득한 교과목의 성적만으로 산출한다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총 </a:t>
            </a:r>
            <a:r>
              <a:rPr lang="ko-KR" altLang="en-US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취득학점</a:t>
            </a:r>
            <a:r>
              <a:rPr lang="ko-KR" altLang="en-US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범위 내 </a:t>
            </a:r>
            <a:r>
              <a:rPr lang="en-US" altLang="ko-KR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학기 </a:t>
            </a:r>
            <a:r>
              <a:rPr lang="en-US" altLang="ko-KR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65-70</a:t>
            </a:r>
            <a:r>
              <a:rPr lang="ko-KR" altLang="en-US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학점을 인정한다</a:t>
            </a:r>
            <a:r>
              <a:rPr lang="en-US" altLang="ko-KR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.(</a:t>
            </a:r>
            <a:r>
              <a:rPr lang="ko-KR" altLang="en-US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법학과 졸업요구학점</a:t>
            </a:r>
            <a:r>
              <a:rPr lang="en-US" altLang="ko-KR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en-US" altLang="ko-KR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140</a:t>
            </a:r>
            <a:r>
              <a:rPr lang="ko-KR" altLang="en-US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학점 이상</a:t>
            </a:r>
            <a:r>
              <a:rPr lang="en-US" altLang="ko-KR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단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65-70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학점은 교양학점으로만 인정</a:t>
            </a:r>
            <a:endParaRPr lang="en-US" altLang="ko-KR" b="1" kern="0" dirty="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- 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따라서 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전적대학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취득학점을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인정받지 못한 학생은 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97+(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학과기초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+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전공필수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+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전공선택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을 이수 필수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57183"/>
              </p:ext>
            </p:extLst>
          </p:nvPr>
        </p:nvGraphicFramePr>
        <p:xfrm>
          <a:off x="764097" y="4676762"/>
          <a:ext cx="10732091" cy="1592407"/>
        </p:xfrm>
        <a:graphic>
          <a:graphicData uri="http://schemas.openxmlformats.org/drawingml/2006/table">
            <a:tbl>
              <a:tblPr/>
              <a:tblGrid>
                <a:gridCol w="10732091">
                  <a:extLst>
                    <a:ext uri="{9D8B030D-6E8A-4147-A177-3AD203B41FA5}">
                      <a16:colId xmlns:a16="http://schemas.microsoft.com/office/drawing/2014/main" val="1498339303"/>
                    </a:ext>
                  </a:extLst>
                </a:gridCol>
              </a:tblGrid>
              <a:tr h="576315">
                <a:tc>
                  <a:txBody>
                    <a:bodyPr/>
                    <a:lstStyle/>
                    <a:p>
                      <a:pPr marL="2921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학년까지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교양 교육과정을 완전 이수로 인정 </a:t>
                      </a:r>
                      <a:r>
                        <a:rPr lang="en-US" altLang="ko-KR" sz="1800" b="1" kern="0" spc="0" dirty="0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800" b="1" kern="0" spc="0" dirty="0" err="1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법학소양은</a:t>
                      </a:r>
                      <a:r>
                        <a:rPr lang="ko-KR" altLang="en-US" sz="1800" b="1" kern="0" spc="0" dirty="0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필요에 따라 이수</a:t>
                      </a:r>
                      <a:r>
                        <a:rPr lang="en-US" altLang="ko-KR" sz="1800" b="1" kern="0" spc="0" dirty="0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  <a:r>
                        <a:rPr lang="en-US" altLang="ko-KR" sz="1800" b="1" kern="0" spc="0" baseline="0" dirty="0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800" b="1" kern="0" spc="0" baseline="0" dirty="0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하지만 전공으로 불인정</a:t>
                      </a:r>
                      <a:r>
                        <a:rPr lang="en-US" altLang="ko-KR" sz="1800" b="1" kern="0" spc="0" baseline="0" dirty="0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ko-KR" altLang="en-US" sz="1800" b="1" kern="0" spc="0" dirty="0" smtClean="0">
                          <a:solidFill>
                            <a:srgbClr val="2B0BB5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800" b="1" kern="0" spc="0" dirty="0">
                        <a:solidFill>
                          <a:srgbClr val="2B0BB5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610912"/>
                  </a:ext>
                </a:extLst>
              </a:tr>
              <a:tr h="1016092">
                <a:tc>
                  <a:txBody>
                    <a:bodyPr/>
                    <a:lstStyle/>
                    <a:p>
                      <a:pPr marL="2921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4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□ </a:t>
                      </a:r>
                      <a:r>
                        <a:rPr lang="ko-KR" altLang="en-US" sz="1800" b="1" kern="0" spc="-40" dirty="0" smtClean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사회봉사교과</a:t>
                      </a:r>
                      <a:r>
                        <a:rPr lang="ko-KR" altLang="en-US" sz="1800" b="1" kern="0" spc="4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lang="ko-KR" altLang="en-US" sz="1800" b="1" kern="0" spc="-40" dirty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현장실습 </a:t>
                      </a:r>
                      <a:r>
                        <a:rPr lang="en-US" altLang="ko-KR" sz="1800" b="1" kern="0" spc="-40" dirty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32</a:t>
                      </a:r>
                      <a:r>
                        <a:rPr lang="ko-KR" altLang="en-US" sz="1800" b="1" kern="0" spc="-40" dirty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시간 이수</a:t>
                      </a:r>
                    </a:p>
                    <a:p>
                      <a:pPr marL="2921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4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(</a:t>
                      </a:r>
                      <a:r>
                        <a:rPr lang="ko-KR" alt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</a:t>
                      </a:r>
                      <a:r>
                        <a:rPr lang="en-US" altLang="ko-KR" sz="1800" b="1" kern="0" spc="-4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  <a:r>
                        <a:rPr lang="ko-KR" altLang="en-US" sz="1800" b="1" kern="0" spc="-8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800" b="1" kern="0" spc="-8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전적대학</a:t>
                      </a:r>
                      <a:r>
                        <a:rPr lang="ko-KR" altLang="en-US" sz="1800" b="1" kern="0" spc="-8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성적증명서에 사회봉사 이수로</a:t>
                      </a:r>
                      <a:r>
                        <a:rPr lang="ko-KR" altLang="en-US" sz="1800" b="1" kern="0" spc="-12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800" b="1" kern="0" spc="-1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표기 시</a:t>
                      </a:r>
                      <a:r>
                        <a:rPr lang="en-US" altLang="ko-KR" sz="1800" b="1" kern="0" spc="-1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  <a:r>
                        <a:rPr lang="ko-KR" altLang="en-US" sz="1800" b="1" kern="0" spc="-1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이수 인정 </a:t>
                      </a:r>
                      <a:r>
                        <a:rPr lang="en-US" altLang="ko-KR" sz="1800" b="1" kern="0" spc="-1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800" b="1" kern="0" spc="-120" dirty="0" smtClean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성적증명서를 </a:t>
                      </a:r>
                      <a:r>
                        <a:rPr lang="ko-KR" altLang="en-US" sz="1800" b="1" kern="0" spc="-120" dirty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해당 대학 교학행정팀에 </a:t>
                      </a:r>
                      <a:r>
                        <a:rPr lang="ko-KR" altLang="en-US" sz="1800" b="1" kern="0" spc="-120" dirty="0" smtClean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제출</a:t>
                      </a:r>
                      <a:r>
                        <a:rPr lang="en-US" altLang="ko-KR" sz="1800" b="1" kern="0" spc="40" dirty="0" smtClean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FF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07243"/>
                  </a:ext>
                </a:extLst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846826" y="185966"/>
            <a:ext cx="10957500" cy="773581"/>
            <a:chOff x="363735" y="-49793"/>
            <a:chExt cx="7716609" cy="11808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모서리가 둥근 직사각형 4"/>
            <p:cNvSpPr txBox="1"/>
            <p:nvPr/>
          </p:nvSpPr>
          <p:spPr>
            <a:xfrm>
              <a:off x="583421" y="65491"/>
              <a:ext cx="7496923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8</a:t>
              </a:r>
              <a:r>
                <a:rPr lang="en-US" altLang="ko-KR" sz="4400" dirty="0" smtClean="0"/>
                <a:t>. </a:t>
              </a:r>
              <a:r>
                <a:rPr lang="ko-KR" altLang="en-US" sz="4400" dirty="0" err="1"/>
                <a:t>전적대학</a:t>
              </a:r>
              <a:r>
                <a:rPr lang="ko-KR" altLang="en-US" sz="4400" dirty="0"/>
                <a:t> </a:t>
              </a:r>
              <a:r>
                <a:rPr lang="ko-KR" altLang="en-US" sz="4400" dirty="0" err="1" smtClean="0"/>
                <a:t>취득학점</a:t>
              </a:r>
              <a:r>
                <a:rPr lang="ko-KR" altLang="en-US" sz="4400" dirty="0" smtClean="0"/>
                <a:t> 인정</a:t>
              </a:r>
              <a:r>
                <a:rPr lang="en-US" altLang="ko-KR" sz="4400" dirty="0" smtClean="0"/>
                <a:t>(1)</a:t>
              </a:r>
              <a:endParaRPr lang="ko-KR" altLang="en-US" sz="4400" dirty="0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736172" y="4645393"/>
            <a:ext cx="10725296" cy="1623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3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34250" y="588153"/>
            <a:ext cx="11470511" cy="5718054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846826" y="1244618"/>
            <a:ext cx="8911391" cy="47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4. </a:t>
            </a:r>
            <a:r>
              <a:rPr lang="ko-KR" altLang="en-US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전공 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인정학점</a:t>
            </a:r>
            <a:r>
              <a:rPr lang="ko-KR" altLang="en-US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전공이수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요구학점의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1/3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범위 내에서 아래와 같이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인정함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6826" y="2002832"/>
            <a:ext cx="10646835" cy="10610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14770"/>
              </p:ext>
            </p:extLst>
          </p:nvPr>
        </p:nvGraphicFramePr>
        <p:xfrm>
          <a:off x="878774" y="2009031"/>
          <a:ext cx="10474036" cy="1059942"/>
        </p:xfrm>
        <a:graphic>
          <a:graphicData uri="http://schemas.openxmlformats.org/drawingml/2006/table">
            <a:tbl>
              <a:tblPr/>
              <a:tblGrid>
                <a:gridCol w="10474036">
                  <a:extLst>
                    <a:ext uri="{9D8B030D-6E8A-4147-A177-3AD203B41FA5}">
                      <a16:colId xmlns:a16="http://schemas.microsoft.com/office/drawing/2014/main" val="2691891859"/>
                    </a:ext>
                  </a:extLst>
                </a:gridCol>
              </a:tblGrid>
              <a:tr h="1054803">
                <a:tc>
                  <a:txBody>
                    <a:bodyPr/>
                    <a:lstStyle/>
                    <a:p>
                      <a:pPr marL="2413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2400" b="1" kern="0" spc="-20" dirty="0" err="1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전적대학</a:t>
                      </a:r>
                      <a:r>
                        <a:rPr lang="ko-KR" altLang="en-US" sz="2400" b="1" kern="0" spc="-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이수 </a:t>
                      </a:r>
                      <a:r>
                        <a:rPr lang="ko-KR" altLang="en-US" sz="2400" b="1" kern="0" spc="-2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교과목 </a:t>
                      </a:r>
                      <a:r>
                        <a:rPr lang="ko-KR" altLang="en-US" sz="2400" b="1" kern="0" spc="-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 </a:t>
                      </a:r>
                      <a:r>
                        <a:rPr lang="ko-KR" altLang="en-US" sz="2400" b="1" u="sng" kern="0" spc="-2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필수교과목</a:t>
                      </a:r>
                      <a:r>
                        <a:rPr lang="ko-KR" altLang="en-US" sz="2400" b="1" u="sng" kern="0" spc="-2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2400" b="1" u="sng" kern="0" spc="-2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중심</a:t>
                      </a:r>
                      <a:r>
                        <a:rPr lang="ko-KR" altLang="en-US" sz="2400" b="1" kern="0" spc="-2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으로 </a:t>
                      </a:r>
                      <a:r>
                        <a:rPr lang="ko-KR" altLang="en-US" sz="2400" b="1" kern="0" spc="-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인정</a:t>
                      </a:r>
                      <a:endParaRPr lang="en-US" altLang="ko-KR" sz="2400" b="1" kern="0" spc="-20" dirty="0" smtClean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2413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-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</a:t>
                      </a:r>
                      <a:r>
                        <a:rPr lang="en-US" altLang="ko-KR" sz="2400" kern="0" spc="-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2400" kern="0" spc="-20" dirty="0" err="1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인정시</a:t>
                      </a:r>
                      <a:r>
                        <a:rPr lang="ko-KR" altLang="en-US" sz="2400" kern="0" spc="-2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편입 이후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전공필수 교과목으로 개설될 경우에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이수 인정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2400" kern="0" spc="-2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885934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427452" y="3348905"/>
            <a:ext cx="10223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4210" indent="-246380" algn="just" fontAlgn="base">
              <a:lnSpc>
                <a:spcPct val="20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5. </a:t>
            </a:r>
            <a:r>
              <a:rPr lang="ko-KR" altLang="en-US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개인별 </a:t>
            </a:r>
            <a:r>
              <a:rPr lang="ko-KR" altLang="en-US" b="1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인정학점</a:t>
            </a:r>
            <a:r>
              <a:rPr lang="ko-KR" altLang="en-US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확인 및 상담</a:t>
            </a:r>
            <a:r>
              <a:rPr lang="en-US" altLang="ko-KR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수강지도</a:t>
            </a:r>
            <a:endParaRPr lang="ko-KR" altLang="en-US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64210" indent="-246380" algn="just" fontAlgn="base">
              <a:lnSpc>
                <a:spcPct val="200000"/>
              </a:lnSpc>
            </a:pP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en-US" altLang="ko-KR" b="1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en-US" altLang="ko-KR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개인별 </a:t>
            </a:r>
            <a:r>
              <a:rPr lang="ko-KR" altLang="en-US" b="1" kern="0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인정학점</a:t>
            </a:r>
            <a:r>
              <a:rPr lang="ko-KR" altLang="en-US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상담 및 </a:t>
            </a:r>
            <a:r>
              <a:rPr lang="ko-KR" altLang="en-US" b="1" kern="0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수강지도</a:t>
            </a:r>
            <a:r>
              <a:rPr lang="ko-KR" altLang="en-US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2020. </a:t>
            </a:r>
            <a:r>
              <a:rPr lang="en-US" altLang="ko-KR" b="1" kern="0" spc="-5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16(</a:t>
            </a:r>
            <a:r>
              <a:rPr lang="ko-KR" altLang="en-US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en-US" altLang="ko-KR" b="1" kern="0" spc="-5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3. 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23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kern="0" spc="-5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예정</a:t>
            </a:r>
            <a:endParaRPr lang="ko-KR" altLang="en-US" b="1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64210" indent="-246380" algn="just" fontAlgn="base">
              <a:lnSpc>
                <a:spcPct val="200000"/>
              </a:lnSpc>
            </a:pPr>
            <a:r>
              <a:rPr lang="en-US" altLang="ko-KR" b="1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2</a:t>
            </a:r>
            <a:r>
              <a:rPr lang="en-US" altLang="ko-KR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개인별 </a:t>
            </a:r>
            <a:r>
              <a:rPr lang="ko-KR" altLang="en-US" b="1" kern="0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인정학점</a:t>
            </a:r>
            <a:r>
              <a:rPr lang="ko-KR" altLang="en-US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확인 기간 </a:t>
            </a:r>
            <a:r>
              <a:rPr lang="en-US" altLang="ko-KR" b="1" kern="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2020. </a:t>
            </a:r>
            <a:r>
              <a:rPr lang="en-US" altLang="ko-KR" b="1" kern="0" spc="-5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27</a:t>
            </a:r>
            <a:r>
              <a:rPr lang="en-US" altLang="ko-KR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kern="0" spc="-5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금</a:t>
            </a:r>
            <a:r>
              <a:rPr lang="en-US" altLang="ko-KR" b="1" kern="0" spc="-5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en-US" altLang="ko-KR" b="1" kern="0" spc="-5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17:00 </a:t>
            </a:r>
            <a:r>
              <a:rPr lang="ko-KR" altLang="en-US" b="1" kern="0" spc="-5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이후</a:t>
            </a:r>
            <a:endParaRPr lang="ko-KR" altLang="en-US" b="1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64210" indent="-246380" algn="just" fontAlgn="base">
              <a:lnSpc>
                <a:spcPct val="200000"/>
              </a:lnSpc>
            </a:pPr>
            <a:r>
              <a:rPr lang="en-US" altLang="ko-KR" kern="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3</a:t>
            </a:r>
            <a:r>
              <a:rPr lang="en-US" altLang="ko-KR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 소 </a:t>
            </a:r>
            <a:r>
              <a:rPr lang="en-US" altLang="ko-KR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학과</a:t>
            </a:r>
            <a:r>
              <a:rPr lang="en-US" altLang="ko-KR" kern="0" spc="-8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kern="0" spc="-8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전공</a:t>
            </a:r>
            <a:r>
              <a:rPr lang="en-US" altLang="ko-KR" kern="0" spc="-8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kern="0" spc="-8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사무실 또는 </a:t>
            </a:r>
            <a:r>
              <a:rPr lang="ko-KR" altLang="en-US" kern="0" spc="-80" dirty="0" err="1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학과장실</a:t>
            </a:r>
            <a:r>
              <a:rPr lang="ko-KR" altLang="en-US" kern="0" spc="-8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kern="0" spc="-8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b="1" kern="0" spc="-80" dirty="0">
                <a:solidFill>
                  <a:srgbClr val="2B0BB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제출서류 </a:t>
            </a:r>
            <a:r>
              <a:rPr lang="en-US" altLang="ko-KR" b="1" kern="0" spc="-80" dirty="0">
                <a:solidFill>
                  <a:srgbClr val="2B0BB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b="1" kern="0" spc="-80" dirty="0" err="1">
                <a:solidFill>
                  <a:srgbClr val="2B0BB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전적대학</a:t>
            </a:r>
            <a:r>
              <a:rPr lang="ko-KR" altLang="en-US" b="1" kern="0" spc="-80" dirty="0">
                <a:solidFill>
                  <a:srgbClr val="2B0BB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성적증명서 </a:t>
            </a:r>
            <a:r>
              <a:rPr lang="en-US" altLang="ko-KR" b="1" kern="0" spc="-80" dirty="0">
                <a:solidFill>
                  <a:srgbClr val="2B0BB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b="1" kern="0" spc="-80" dirty="0">
                <a:solidFill>
                  <a:srgbClr val="2B0BB5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부</a:t>
            </a:r>
            <a:r>
              <a:rPr lang="en-US" altLang="ko-KR" b="1" kern="0" spc="-8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.]</a:t>
            </a:r>
            <a:endParaRPr lang="ko-KR" altLang="en-US" b="1" kern="0" dirty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048406" y="337877"/>
            <a:ext cx="10957500" cy="773581"/>
            <a:chOff x="363735" y="-49793"/>
            <a:chExt cx="7716609" cy="11808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모서리가 둥근 직사각형 4"/>
            <p:cNvSpPr txBox="1"/>
            <p:nvPr/>
          </p:nvSpPr>
          <p:spPr>
            <a:xfrm>
              <a:off x="583421" y="65491"/>
              <a:ext cx="7496923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8</a:t>
              </a:r>
              <a:r>
                <a:rPr lang="en-US" altLang="ko-KR" sz="4400" dirty="0" smtClean="0"/>
                <a:t>. </a:t>
              </a:r>
              <a:r>
                <a:rPr lang="ko-KR" altLang="en-US" sz="4400" dirty="0" err="1"/>
                <a:t>전적대학</a:t>
              </a:r>
              <a:r>
                <a:rPr lang="ko-KR" altLang="en-US" sz="4400" dirty="0"/>
                <a:t> </a:t>
              </a:r>
              <a:r>
                <a:rPr lang="ko-KR" altLang="en-US" sz="4400" dirty="0" err="1" smtClean="0"/>
                <a:t>취득학점</a:t>
              </a:r>
              <a:r>
                <a:rPr lang="ko-KR" altLang="en-US" sz="4400" dirty="0" smtClean="0"/>
                <a:t> 인정</a:t>
              </a:r>
              <a:r>
                <a:rPr lang="en-US" altLang="ko-KR" sz="4400" dirty="0" smtClean="0"/>
                <a:t>(2)</a:t>
              </a:r>
              <a:endParaRPr lang="ko-KR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9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811200" y="185966"/>
            <a:ext cx="10957500" cy="773581"/>
            <a:chOff x="363735" y="-49793"/>
            <a:chExt cx="7716609" cy="118080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모서리가 둥근 직사각형 4"/>
            <p:cNvSpPr txBox="1"/>
            <p:nvPr/>
          </p:nvSpPr>
          <p:spPr>
            <a:xfrm>
              <a:off x="583421" y="65491"/>
              <a:ext cx="7496923" cy="106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9</a:t>
              </a:r>
              <a:r>
                <a:rPr lang="en-US" altLang="ko-KR" sz="4400" dirty="0" smtClean="0"/>
                <a:t>. </a:t>
              </a:r>
              <a:r>
                <a:rPr lang="ko-KR" altLang="en-US" sz="4400" dirty="0" smtClean="0"/>
                <a:t>공지사항 </a:t>
              </a:r>
              <a:r>
                <a:rPr lang="en-US" altLang="ko-KR" sz="3200" smtClean="0"/>
                <a:t>(</a:t>
              </a:r>
              <a:r>
                <a:rPr lang="ko-KR" altLang="en-US" sz="3200" smtClean="0"/>
                <a:t>단국대학교 </a:t>
              </a:r>
              <a:r>
                <a:rPr lang="ko-KR" altLang="en-US" sz="3200" dirty="0" smtClean="0"/>
                <a:t>홈페이지</a:t>
              </a:r>
              <a:r>
                <a:rPr lang="en-US" altLang="ko-KR" sz="3200" dirty="0" smtClean="0"/>
                <a:t>)</a:t>
              </a:r>
              <a:endParaRPr lang="ko-KR" altLang="en-US" sz="3200" dirty="0"/>
            </a:p>
          </p:txBody>
        </p: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1" y="1223159"/>
            <a:ext cx="11751925" cy="5153890"/>
          </a:xfrm>
          <a:prstGeom prst="rect">
            <a:avLst/>
          </a:prstGeom>
          <a:ln w="1905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8577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846826" y="185966"/>
            <a:ext cx="10957500" cy="773581"/>
            <a:chOff x="363735" y="-49793"/>
            <a:chExt cx="7716609" cy="118080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모서리가 둥근 직사각형 4"/>
            <p:cNvSpPr txBox="1"/>
            <p:nvPr/>
          </p:nvSpPr>
          <p:spPr>
            <a:xfrm>
              <a:off x="583421" y="65491"/>
              <a:ext cx="7496923" cy="106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9</a:t>
              </a:r>
              <a:r>
                <a:rPr lang="en-US" altLang="ko-KR" sz="4400" dirty="0" smtClean="0"/>
                <a:t>. </a:t>
              </a:r>
              <a:r>
                <a:rPr lang="ko-KR" altLang="en-US" sz="4400" dirty="0" smtClean="0"/>
                <a:t>공지사항 </a:t>
              </a:r>
              <a:r>
                <a:rPr lang="en-US" altLang="ko-KR" sz="3200" dirty="0" smtClean="0"/>
                <a:t>(</a:t>
              </a:r>
              <a:r>
                <a:rPr lang="ko-KR" altLang="en-US" sz="3200" dirty="0" smtClean="0"/>
                <a:t>포탈 공지</a:t>
              </a:r>
              <a:r>
                <a:rPr lang="en-US" altLang="ko-KR" sz="3200" dirty="0" smtClean="0"/>
                <a:t>)</a:t>
              </a:r>
              <a:endParaRPr lang="ko-KR" altLang="en-US" sz="3200" dirty="0"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1402"/>
          <a:stretch/>
        </p:blipFill>
        <p:spPr>
          <a:xfrm>
            <a:off x="255371" y="1441603"/>
            <a:ext cx="11751925" cy="4497877"/>
          </a:xfrm>
          <a:prstGeom prst="rect">
            <a:avLst/>
          </a:prstGeom>
          <a:ln w="1905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2363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846826" y="185966"/>
            <a:ext cx="10957500" cy="773581"/>
            <a:chOff x="363735" y="-49793"/>
            <a:chExt cx="7716609" cy="1180801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모서리가 둥근 직사각형 4"/>
            <p:cNvSpPr txBox="1"/>
            <p:nvPr/>
          </p:nvSpPr>
          <p:spPr>
            <a:xfrm>
              <a:off x="583421" y="65491"/>
              <a:ext cx="7496923" cy="106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9</a:t>
              </a:r>
              <a:r>
                <a:rPr lang="en-US" altLang="ko-KR" sz="4400" dirty="0" smtClean="0"/>
                <a:t>. </a:t>
              </a:r>
              <a:r>
                <a:rPr lang="ko-KR" altLang="en-US" sz="4400" dirty="0" smtClean="0"/>
                <a:t>공지사항 </a:t>
              </a:r>
              <a:r>
                <a:rPr lang="en-US" altLang="ko-KR" sz="3200" dirty="0" smtClean="0"/>
                <a:t>(</a:t>
              </a:r>
              <a:r>
                <a:rPr lang="ko-KR" altLang="en-US" sz="3200" dirty="0" smtClean="0"/>
                <a:t>법과대학 홈페이지</a:t>
              </a:r>
              <a:r>
                <a:rPr lang="en-US" altLang="ko-KR" sz="3200" dirty="0" smtClean="0"/>
                <a:t>)</a:t>
              </a:r>
              <a:endParaRPr lang="ko-KR" altLang="en-US" sz="3200" dirty="0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1" y="1441603"/>
            <a:ext cx="11756575" cy="4497877"/>
          </a:xfrm>
          <a:prstGeom prst="rect">
            <a:avLst/>
          </a:prstGeom>
          <a:ln w="1905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5754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509286" y="529244"/>
            <a:ext cx="11470511" cy="6102783"/>
            <a:chOff x="0" y="606099"/>
            <a:chExt cx="10515600" cy="5418000"/>
          </a:xfrm>
        </p:grpSpPr>
        <p:sp>
          <p:nvSpPr>
            <p:cNvPr id="11" name="직사각형 10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229738" y="262177"/>
            <a:ext cx="7465323" cy="778345"/>
            <a:chOff x="363735" y="-49793"/>
            <a:chExt cx="7465323" cy="118080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63735" y="-49793"/>
              <a:ext cx="7360920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모서리가 둥근 직사각형 4"/>
            <p:cNvSpPr txBox="1"/>
            <p:nvPr/>
          </p:nvSpPr>
          <p:spPr>
            <a:xfrm>
              <a:off x="583422" y="65491"/>
              <a:ext cx="7245636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algn="l" defTabSz="24003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800" kern="1200" dirty="0" smtClean="0"/>
                <a:t>목차</a:t>
              </a:r>
              <a:endParaRPr lang="ko-KR" altLang="en-US" sz="48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0013" y="1040522"/>
            <a:ext cx="9995338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/>
              <a:t>편입생 수강신청 학점</a:t>
            </a:r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 smtClean="0"/>
              <a:t>편입 후 </a:t>
            </a:r>
            <a:r>
              <a:rPr lang="en-US" altLang="ko-KR" sz="2400" dirty="0" smtClean="0"/>
              <a:t>4</a:t>
            </a:r>
            <a:r>
              <a:rPr lang="ko-KR" altLang="en-US" sz="2400" dirty="0" err="1" smtClean="0"/>
              <a:t>학기동안</a:t>
            </a:r>
            <a:r>
              <a:rPr lang="ko-KR" altLang="en-US" sz="2400" dirty="0" smtClean="0"/>
              <a:t> 이수학점 </a:t>
            </a:r>
            <a:r>
              <a:rPr lang="en-US" altLang="ko-KR" sz="2400" dirty="0" smtClean="0"/>
              <a:t>: +97</a:t>
            </a:r>
            <a:endParaRPr lang="en-US" altLang="ko-KR" sz="2400" dirty="0"/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altLang="ko-KR" sz="2400" dirty="0"/>
              <a:t>2020</a:t>
            </a:r>
            <a:r>
              <a:rPr lang="ko-KR" altLang="en-US" sz="2400" dirty="0"/>
              <a:t>학년도 교육과정 개편에 따른 수강신청 및 </a:t>
            </a:r>
            <a:r>
              <a:rPr lang="ko-KR" altLang="en-US" sz="2400" dirty="0" err="1"/>
              <a:t>졸업사정</a:t>
            </a:r>
            <a:r>
              <a:rPr lang="ko-KR" altLang="en-US" sz="2400" dirty="0"/>
              <a:t> 주의사항</a:t>
            </a:r>
            <a:endParaRPr lang="en-US" altLang="ko-KR" sz="2400" dirty="0"/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/>
              <a:t>편입생 </a:t>
            </a:r>
            <a:r>
              <a:rPr lang="en-US" altLang="ko-KR" sz="2400" dirty="0" smtClean="0"/>
              <a:t>2020-1</a:t>
            </a:r>
            <a:r>
              <a:rPr lang="ko-KR" altLang="en-US" sz="2400" dirty="0"/>
              <a:t>학기 수강신청 과목</a:t>
            </a:r>
            <a:endParaRPr lang="en-US" altLang="ko-KR" sz="2400" dirty="0"/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/>
              <a:t>계절 강좌 활용</a:t>
            </a:r>
            <a:endParaRPr lang="en-US" altLang="ko-KR" sz="2400" dirty="0"/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/>
              <a:t>수강신청 강제 입력 </a:t>
            </a:r>
            <a:r>
              <a:rPr lang="ko-KR" altLang="en-US" sz="2400" dirty="0" smtClean="0"/>
              <a:t>기준</a:t>
            </a:r>
            <a:endParaRPr lang="en-US" altLang="ko-KR" sz="2400" dirty="0"/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/>
              <a:t>수강신청 안내사항</a:t>
            </a:r>
            <a:endParaRPr lang="en-US" altLang="ko-KR" sz="2400" dirty="0"/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 err="1"/>
              <a:t>전적대학</a:t>
            </a:r>
            <a:r>
              <a:rPr lang="ko-KR" altLang="en-US" sz="2400" dirty="0"/>
              <a:t> 인정 학점</a:t>
            </a:r>
            <a:endParaRPr lang="en-US" altLang="ko-KR" sz="2400" dirty="0"/>
          </a:p>
          <a:p>
            <a:pPr marL="514350" lvl="1" indent="-540000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ko-KR" altLang="en-US" sz="2400" dirty="0"/>
              <a:t>공지사항 보는 </a:t>
            </a:r>
            <a:r>
              <a:rPr lang="ko-KR" altLang="en-US" sz="2400" dirty="0" smtClean="0"/>
              <a:t>방법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8505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09286" y="650889"/>
            <a:ext cx="11470511" cy="5854843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graphicFrame>
        <p:nvGraphicFramePr>
          <p:cNvPr id="10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693842"/>
              </p:ext>
            </p:extLst>
          </p:nvPr>
        </p:nvGraphicFramePr>
        <p:xfrm>
          <a:off x="891249" y="1655847"/>
          <a:ext cx="10857055" cy="4503216"/>
        </p:xfrm>
        <a:graphic>
          <a:graphicData uri="http://schemas.openxmlformats.org/drawingml/2006/table">
            <a:tbl>
              <a:tblPr/>
              <a:tblGrid>
                <a:gridCol w="1944548">
                  <a:extLst>
                    <a:ext uri="{9D8B030D-6E8A-4147-A177-3AD203B41FA5}">
                      <a16:colId xmlns:a16="http://schemas.microsoft.com/office/drawing/2014/main" val="563804578"/>
                    </a:ext>
                  </a:extLst>
                </a:gridCol>
                <a:gridCol w="1276954">
                  <a:extLst>
                    <a:ext uri="{9D8B030D-6E8A-4147-A177-3AD203B41FA5}">
                      <a16:colId xmlns:a16="http://schemas.microsoft.com/office/drawing/2014/main" val="502751519"/>
                    </a:ext>
                  </a:extLst>
                </a:gridCol>
                <a:gridCol w="7635553">
                  <a:extLst>
                    <a:ext uri="{9D8B030D-6E8A-4147-A177-3AD203B41FA5}">
                      <a16:colId xmlns:a16="http://schemas.microsoft.com/office/drawing/2014/main" val="2518681677"/>
                    </a:ext>
                  </a:extLst>
                </a:gridCol>
              </a:tblGrid>
              <a:tr h="8753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 상</a:t>
                      </a:r>
                      <a:endParaRPr lang="ko-KR" altLang="en-US" sz="2300" b="1" kern="0" spc="100" baseline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100" baseline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신청학점</a:t>
                      </a:r>
                      <a:r>
                        <a:rPr lang="ko-KR" altLang="en-US" sz="23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2300" b="1" kern="0" spc="100" baseline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 통 사 항</a:t>
                      </a:r>
                      <a:endParaRPr lang="ko-KR" altLang="en-US" sz="2300" b="1" kern="0" spc="100" baseline="0" dirty="0">
                        <a:solidFill>
                          <a:srgbClr val="000000"/>
                        </a:solidFill>
                        <a:effectLst/>
                        <a:latin typeface="-윤고딕12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716878"/>
                  </a:ext>
                </a:extLst>
              </a:tr>
              <a:tr h="3627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13~20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학번</a:t>
                      </a:r>
                      <a:endParaRPr lang="ko-KR" altLang="en-US" sz="2000" b="1" kern="0" spc="100" baseline="0" dirty="0">
                        <a:solidFill>
                          <a:srgbClr val="000000"/>
                        </a:solidFill>
                        <a:effectLst/>
                        <a:latin typeface="-윤명조120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법과대학 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3,4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학년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2000" b="1" kern="0" spc="100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100" baseline="0" dirty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</a:t>
                      </a:r>
                      <a:r>
                        <a:rPr lang="ko-KR" altLang="en-US" sz="2000" b="1" kern="0" spc="100" baseline="0" dirty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학점 </a:t>
                      </a:r>
                      <a:endParaRPr lang="ko-KR" altLang="en-US" sz="2000" b="1" kern="0" spc="100" baseline="0" dirty="0" smtClean="0">
                        <a:solidFill>
                          <a:srgbClr val="FF0000"/>
                        </a:solidFill>
                        <a:effectLst/>
                        <a:latin typeface="-윤명조120"/>
                      </a:endParaRPr>
                    </a:p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100" baseline="0" dirty="0" smtClean="0"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이하</a:t>
                      </a:r>
                      <a:endParaRPr lang="ko-KR" altLang="en-US" sz="2000" b="1" kern="0" spc="100" baseline="0" dirty="0">
                        <a:solidFill>
                          <a:srgbClr val="FF0000"/>
                        </a:solidFill>
                        <a:effectLst/>
                        <a:latin typeface="-윤명조12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38100" lvl="1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※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최저 수강신청학점은 </a:t>
                      </a:r>
                      <a:r>
                        <a:rPr lang="en-US" altLang="ko-KR" sz="2000" b="1" kern="0" spc="100" baseline="0" dirty="0">
                          <a:solidFill>
                            <a:srgbClr val="04529A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2000" b="1" kern="0" spc="100" baseline="0" dirty="0">
                          <a:solidFill>
                            <a:srgbClr val="04529A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학점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최종 학기는 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학점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2000" b="1" kern="0" spc="100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</a:endParaRPr>
                    </a:p>
                    <a:p>
                      <a:pPr marL="576580" marR="38100" lvl="1" indent="-11938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※ 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성적 장학금 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수혜 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인정 </a:t>
                      </a:r>
                      <a:r>
                        <a:rPr lang="en-US" altLang="ko-KR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</a:t>
                      </a:r>
                    </a:p>
                    <a:p>
                      <a:pPr marL="457200" marR="38100" lvl="1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3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학년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en-US" altLang="ko-KR" sz="2000" b="1" kern="0" spc="100" baseline="0" dirty="0">
                          <a:solidFill>
                            <a:srgbClr val="04529A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</a:t>
                      </a:r>
                      <a:r>
                        <a:rPr lang="ko-KR" altLang="en-US" sz="2000" b="1" kern="0" spc="100" baseline="0" dirty="0">
                          <a:solidFill>
                            <a:srgbClr val="04529A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학점 이상</a:t>
                      </a:r>
                      <a:r>
                        <a:rPr lang="en-US" altLang="ko-KR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 / 4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학년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(12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학점 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이상 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2000" b="1" kern="0" spc="100" baseline="0" dirty="0">
                        <a:solidFill>
                          <a:srgbClr val="000000"/>
                        </a:solidFill>
                        <a:effectLst/>
                        <a:latin typeface="-윤명조120"/>
                      </a:endParaRPr>
                    </a:p>
                    <a:p>
                      <a:pPr marL="610870" marR="38100" lvl="1" indent="-15367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※ 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직전학기 성적 우수자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평균 평점 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4.0 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이상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3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학점 추가 </a:t>
                      </a:r>
                      <a:endParaRPr lang="ko-KR" altLang="en-US" sz="2000" b="1" kern="0" spc="100" baseline="0" dirty="0">
                        <a:solidFill>
                          <a:srgbClr val="000000"/>
                        </a:solidFill>
                        <a:effectLst/>
                        <a:latin typeface="-윤명조120"/>
                      </a:endParaRPr>
                    </a:p>
                    <a:p>
                      <a:pPr marL="610870" marR="38100" lvl="1" indent="-15367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※ 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직전학기 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이월 학점 </a:t>
                      </a:r>
                      <a:r>
                        <a:rPr lang="en-US" altLang="ko-KR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학점 이내 </a:t>
                      </a:r>
                      <a:r>
                        <a:rPr lang="ko-KR" altLang="en-US" sz="2000" b="1" kern="0" spc="100" baseline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추가 신청 가능</a:t>
                      </a:r>
                      <a:endParaRPr lang="ko-KR" altLang="en-US" sz="2000" b="1" kern="0" spc="100" baseline="0" dirty="0">
                        <a:solidFill>
                          <a:srgbClr val="000000"/>
                        </a:solidFill>
                        <a:effectLst/>
                        <a:latin typeface="-윤명조12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58901"/>
                  </a:ext>
                </a:extLst>
              </a:tr>
            </a:tbl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891249" y="186240"/>
            <a:ext cx="7467051" cy="929298"/>
            <a:chOff x="236583" y="-185191"/>
            <a:chExt cx="7467051" cy="118080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342714" y="-185191"/>
              <a:ext cx="7360920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 txBox="1"/>
            <p:nvPr/>
          </p:nvSpPr>
          <p:spPr>
            <a:xfrm>
              <a:off x="236583" y="-36342"/>
              <a:ext cx="7245636" cy="88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1. </a:t>
              </a:r>
              <a:r>
                <a:rPr lang="ko-KR" altLang="en-US" sz="4400" dirty="0"/>
                <a:t>편입생 수강신청 </a:t>
              </a:r>
              <a:r>
                <a:rPr lang="ko-KR" altLang="en-US" sz="4400" dirty="0" smtClean="0"/>
                <a:t>학점 </a:t>
              </a:r>
              <a:endParaRPr lang="ko-KR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3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09286" y="665879"/>
            <a:ext cx="11470511" cy="5807598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38200" y="1720522"/>
            <a:ext cx="10875380" cy="4644623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이수기준표</a:t>
            </a:r>
            <a:r>
              <a:rPr lang="en-US" altLang="ko-KR" dirty="0"/>
              <a:t>(</a:t>
            </a:r>
            <a:r>
              <a:rPr lang="en-US" altLang="ko-KR" dirty="0" err="1"/>
              <a:t>예시</a:t>
            </a:r>
            <a:r>
              <a:rPr lang="en-US" altLang="ko-KR" dirty="0"/>
              <a:t> </a:t>
            </a:r>
            <a:r>
              <a:rPr lang="en-US" altLang="ko-KR" dirty="0" smtClean="0"/>
              <a:t>2018학년도 </a:t>
            </a:r>
            <a:r>
              <a:rPr lang="en-US" altLang="ko-KR" dirty="0" err="1"/>
              <a:t>입학생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ko-KR" altLang="en-US" sz="2000" dirty="0" err="1"/>
              <a:t>교양과정</a:t>
            </a:r>
            <a:r>
              <a:rPr lang="ko-KR" altLang="en-US" sz="2000" dirty="0"/>
              <a:t> </a:t>
            </a:r>
            <a:r>
              <a:rPr lang="en-US" altLang="ko-KR" sz="2000" dirty="0"/>
              <a:t>– </a:t>
            </a:r>
            <a:r>
              <a:rPr lang="ko-KR" altLang="en-US" sz="2000" dirty="0"/>
              <a:t>전체 인정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예외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사회봉사 </a:t>
            </a:r>
            <a:r>
              <a:rPr lang="en-US" altLang="ko-KR" sz="2000" dirty="0" smtClean="0"/>
              <a:t>32</a:t>
            </a:r>
            <a:r>
              <a:rPr lang="ko-KR" altLang="en-US" sz="2000" dirty="0" smtClean="0"/>
              <a:t>시간 이수 확인</a:t>
            </a:r>
            <a:r>
              <a:rPr lang="en-US" altLang="ko-KR" sz="2000" dirty="0" smtClean="0"/>
              <a:t>, </a:t>
            </a:r>
            <a:r>
              <a:rPr lang="ko-KR" altLang="en-US" sz="2000" dirty="0"/>
              <a:t>성적증명서에 </a:t>
            </a:r>
            <a:r>
              <a:rPr lang="ko-KR" altLang="en-US" sz="2000" dirty="0" smtClean="0"/>
              <a:t>표기 시에만 </a:t>
            </a:r>
            <a:r>
              <a:rPr lang="ko-KR" altLang="en-US" sz="2000" dirty="0"/>
              <a:t>인정</a:t>
            </a:r>
            <a:r>
              <a:rPr lang="en-US" altLang="ko-KR" sz="2000" dirty="0"/>
              <a:t>) </a:t>
            </a:r>
            <a:endParaRPr lang="ko-KR" altLang="en-US" sz="2000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ko-KR" altLang="en-US" sz="2000" b="1" dirty="0" err="1"/>
              <a:t>심화전공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학과기초</a:t>
            </a:r>
            <a:r>
              <a:rPr lang="en-US" altLang="ko-KR" sz="2000" b="1" dirty="0"/>
              <a:t>+</a:t>
            </a:r>
            <a:r>
              <a:rPr lang="ko-KR" altLang="en-US" sz="2000" b="1" dirty="0"/>
              <a:t>전공선택</a:t>
            </a:r>
            <a:r>
              <a:rPr lang="en-US" altLang="ko-KR" sz="2000" b="1" dirty="0"/>
              <a:t>+</a:t>
            </a:r>
            <a:r>
              <a:rPr lang="ko-KR" altLang="en-US" sz="2000" b="1" dirty="0" smtClean="0"/>
              <a:t>전공필수 </a:t>
            </a:r>
            <a:r>
              <a:rPr lang="en-US" altLang="ko-KR" sz="2000" b="1" dirty="0" smtClean="0"/>
              <a:t>= 97</a:t>
            </a:r>
            <a:r>
              <a:rPr lang="en-US" altLang="ko-KR" sz="2000" b="1" dirty="0"/>
              <a:t>+) : </a:t>
            </a:r>
            <a:r>
              <a:rPr lang="ko-KR" altLang="en-US" sz="2000" b="1" dirty="0" err="1"/>
              <a:t>전적대학</a:t>
            </a:r>
            <a:r>
              <a:rPr lang="ko-KR" altLang="en-US" sz="2000" b="1" dirty="0"/>
              <a:t> </a:t>
            </a:r>
            <a:r>
              <a:rPr lang="ko-KR" altLang="en-US" sz="2000" b="1" dirty="0" err="1" smtClean="0"/>
              <a:t>취득학점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인정시에만</a:t>
            </a:r>
            <a:r>
              <a:rPr lang="ko-KR" altLang="en-US" sz="2000" b="1" dirty="0" smtClean="0"/>
              <a:t> 인정</a:t>
            </a: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840855" y="284812"/>
            <a:ext cx="10275047" cy="986940"/>
            <a:chOff x="363735" y="-49793"/>
            <a:chExt cx="7360920" cy="1180800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363735" y="-49793"/>
              <a:ext cx="7360920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모서리가 둥근 직사각형 4"/>
            <p:cNvSpPr txBox="1"/>
            <p:nvPr/>
          </p:nvSpPr>
          <p:spPr>
            <a:xfrm>
              <a:off x="479019" y="65491"/>
              <a:ext cx="7245636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2. </a:t>
              </a:r>
              <a:r>
                <a:rPr lang="ko-KR" altLang="en-US" sz="4400" dirty="0" smtClean="0"/>
                <a:t>편입 후 </a:t>
              </a:r>
              <a:r>
                <a:rPr lang="en-US" altLang="ko-KR" sz="4400" dirty="0"/>
                <a:t>4</a:t>
              </a:r>
              <a:r>
                <a:rPr lang="ko-KR" altLang="en-US" sz="4400" dirty="0" err="1" smtClean="0"/>
                <a:t>학기동안</a:t>
              </a:r>
              <a:r>
                <a:rPr lang="ko-KR" altLang="en-US" sz="4400" dirty="0" smtClean="0"/>
                <a:t> 이수학점 </a:t>
              </a:r>
              <a:r>
                <a:rPr lang="en-US" altLang="ko-KR" sz="4400" dirty="0"/>
                <a:t>: 97+</a:t>
              </a:r>
              <a:endParaRPr lang="ko-KR" altLang="en-US" sz="4400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38200" y="2293764"/>
            <a:ext cx="10729890" cy="2822586"/>
            <a:chOff x="910945" y="2431497"/>
            <a:chExt cx="10729890" cy="282258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945" y="2431497"/>
              <a:ext cx="10729890" cy="2822586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3048000" y="4498428"/>
              <a:ext cx="515007" cy="441434"/>
            </a:xfrm>
            <a:prstGeom prst="rect">
              <a:avLst/>
            </a:prstGeom>
            <a:solidFill>
              <a:srgbClr val="F5D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20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6138040" y="3163614"/>
            <a:ext cx="4312245" cy="19527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5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72650" y="655372"/>
            <a:ext cx="11470512" cy="5773839"/>
            <a:chOff x="-1" y="606099"/>
            <a:chExt cx="10515601" cy="5418000"/>
          </a:xfrm>
        </p:grpSpPr>
        <p:sp>
          <p:nvSpPr>
            <p:cNvPr id="9" name="직사각형 8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-1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28511" y="1366622"/>
            <a:ext cx="10992433" cy="47819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법학과는 </a:t>
            </a:r>
            <a:r>
              <a:rPr lang="en-US" altLang="ko-KR" dirty="0" smtClean="0"/>
              <a:t>2020</a:t>
            </a:r>
            <a:r>
              <a:rPr lang="ko-KR" altLang="en-US" dirty="0" smtClean="0"/>
              <a:t>학년도에 교육과정을 개편함</a:t>
            </a:r>
            <a:r>
              <a:rPr lang="en-US" altLang="ko-KR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이에 따라 법학과 개설 일부 교과목의 </a:t>
            </a:r>
            <a:r>
              <a:rPr lang="ko-KR" altLang="en-US" dirty="0" err="1" smtClean="0"/>
              <a:t>이수영역</a:t>
            </a:r>
            <a:r>
              <a:rPr lang="ko-KR" altLang="en-US" dirty="0" smtClean="0"/>
              <a:t> 변경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개설학기</a:t>
            </a:r>
            <a:r>
              <a:rPr lang="ko-KR" altLang="en-US" dirty="0" smtClean="0"/>
              <a:t> 변경 </a:t>
            </a:r>
            <a:r>
              <a:rPr lang="en-US" altLang="ko-KR" dirty="0" smtClean="0"/>
              <a:t>/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과목 삭제</a:t>
            </a:r>
            <a:r>
              <a:rPr lang="en-US" altLang="ko-KR" dirty="0" smtClean="0"/>
              <a:t>/ </a:t>
            </a:r>
            <a:r>
              <a:rPr lang="ko-KR" altLang="en-US" dirty="0" smtClean="0"/>
              <a:t>과목 명칭 변경이 있었음</a:t>
            </a:r>
            <a:r>
              <a:rPr lang="en-US" altLang="ko-KR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자세한 내용은 법과대학 홈페이지 교육과정 개편 관련 공지사항을 반드시 참조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ts val="3500"/>
              </a:lnSpc>
            </a:pPr>
            <a:r>
              <a:rPr lang="en-US" altLang="ko-KR" dirty="0" smtClean="0"/>
              <a:t>2020</a:t>
            </a:r>
            <a:r>
              <a:rPr lang="ko-KR" altLang="en-US" dirty="0" smtClean="0"/>
              <a:t>학년도 교육과정은 </a:t>
            </a:r>
            <a:r>
              <a:rPr lang="en-US" altLang="ko-KR" dirty="0" smtClean="0"/>
              <a:t>2020</a:t>
            </a:r>
            <a:r>
              <a:rPr lang="ko-KR" altLang="en-US" dirty="0" smtClean="0"/>
              <a:t>학번부터 적용되지만</a:t>
            </a:r>
            <a:r>
              <a:rPr lang="en-US" altLang="ko-KR" dirty="0" smtClean="0"/>
              <a:t>, 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종합강의시간표 및 졸업시뮬레이션은 개편된 교육과정으로 표기됨</a:t>
            </a:r>
            <a:r>
              <a:rPr lang="en-US" altLang="ko-KR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따라서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 </a:t>
            </a:r>
            <a:r>
              <a:rPr lang="en-US" altLang="ko-KR" b="1" dirty="0" smtClean="0">
                <a:solidFill>
                  <a:srgbClr val="04529A"/>
                </a:solidFill>
              </a:rPr>
              <a:t>2020</a:t>
            </a:r>
            <a:r>
              <a:rPr lang="ko-KR" altLang="en-US" b="1" dirty="0" smtClean="0">
                <a:solidFill>
                  <a:srgbClr val="04529A"/>
                </a:solidFill>
              </a:rPr>
              <a:t>년 편입생은 </a:t>
            </a:r>
            <a:r>
              <a:rPr lang="en-US" altLang="ko-KR" b="1" dirty="0" smtClean="0">
                <a:solidFill>
                  <a:srgbClr val="04529A"/>
                </a:solidFill>
              </a:rPr>
              <a:t>2018</a:t>
            </a:r>
            <a:r>
              <a:rPr lang="ko-KR" altLang="en-US" b="1" dirty="0" smtClean="0">
                <a:solidFill>
                  <a:srgbClr val="04529A"/>
                </a:solidFill>
              </a:rPr>
              <a:t>학년도 교육과정 이수기준표를 숙지</a:t>
            </a:r>
            <a:r>
              <a:rPr lang="ko-KR" altLang="en-US" dirty="0" smtClean="0"/>
              <a:t>하여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수강신청    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</a:t>
            </a:r>
            <a:r>
              <a:rPr lang="ko-KR" altLang="en-US" dirty="0" err="1" smtClean="0"/>
              <a:t>졸업사정에</a:t>
            </a:r>
            <a:r>
              <a:rPr lang="ko-KR" altLang="en-US" dirty="0" smtClean="0"/>
              <a:t> 참고하여야 함</a:t>
            </a:r>
            <a:r>
              <a:rPr lang="en-US" altLang="ko-KR" dirty="0" smtClean="0"/>
              <a:t>.</a:t>
            </a:r>
          </a:p>
          <a:p>
            <a:pPr>
              <a:lnSpc>
                <a:spcPts val="3500"/>
              </a:lnSpc>
            </a:pPr>
            <a:r>
              <a:rPr lang="ko-KR" altLang="en-US" dirty="0" smtClean="0"/>
              <a:t>다음 페이지의 필수 수강 교과목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학과기초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전공필수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전공선택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참조하여 모두 이수하여야 함</a:t>
            </a:r>
            <a:r>
              <a:rPr lang="en-US" altLang="ko-KR" dirty="0" smtClean="0"/>
              <a:t>. 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법학소양은</a:t>
            </a:r>
            <a:r>
              <a:rPr lang="ko-KR" altLang="en-US" b="1" dirty="0" smtClean="0">
                <a:solidFill>
                  <a:srgbClr val="FF0000"/>
                </a:solidFill>
              </a:rPr>
              <a:t> 교양학점으로만 인정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67587" y="179699"/>
            <a:ext cx="10275047" cy="1018479"/>
            <a:chOff x="363735" y="-2037430"/>
            <a:chExt cx="7360920" cy="118079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63735" y="-2037430"/>
              <a:ext cx="7360920" cy="11807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모서리가 둥근 직사각형 4"/>
            <p:cNvSpPr txBox="1"/>
            <p:nvPr/>
          </p:nvSpPr>
          <p:spPr>
            <a:xfrm>
              <a:off x="479020" y="-1925850"/>
              <a:ext cx="6985000" cy="1065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200" dirty="0"/>
                <a:t>3</a:t>
              </a:r>
              <a:r>
                <a:rPr lang="en-US" altLang="ko-KR" sz="3200" dirty="0" smtClean="0"/>
                <a:t>. 2020</a:t>
              </a:r>
              <a:r>
                <a:rPr lang="ko-KR" altLang="en-US" sz="3200" dirty="0" smtClean="0"/>
                <a:t>학년도 교육과정 개편에 따른 </a:t>
              </a:r>
              <a:endParaRPr lang="en-US" altLang="ko-KR" sz="3200" dirty="0" smtClean="0"/>
            </a:p>
            <a:p>
              <a:pPr lvl="0" defTabSz="24003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dirty="0" smtClean="0"/>
                <a:t>                       수강신청 및 </a:t>
              </a:r>
              <a:r>
                <a:rPr lang="ko-KR" altLang="en-US" sz="3200" dirty="0" err="1" smtClean="0"/>
                <a:t>졸업사정</a:t>
              </a:r>
              <a:r>
                <a:rPr lang="ko-KR" altLang="en-US" sz="3200" dirty="0" smtClean="0"/>
                <a:t> 주의사항</a:t>
              </a:r>
              <a:endParaRPr lang="en-US" altLang="ko-KR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21849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99697" y="629783"/>
            <a:ext cx="11782095" cy="6054796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03374" y="88198"/>
            <a:ext cx="10645547" cy="652626"/>
            <a:chOff x="324356" y="-49793"/>
            <a:chExt cx="7496923" cy="118080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모서리가 둥근 직사각형 4"/>
            <p:cNvSpPr txBox="1"/>
            <p:nvPr/>
          </p:nvSpPr>
          <p:spPr>
            <a:xfrm>
              <a:off x="324356" y="202144"/>
              <a:ext cx="7496923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600" dirty="0"/>
                <a:t>4</a:t>
              </a:r>
              <a:r>
                <a:rPr lang="en-US" altLang="ko-KR" sz="3600" dirty="0" smtClean="0"/>
                <a:t>. </a:t>
              </a:r>
              <a:r>
                <a:rPr lang="ko-KR" altLang="en-US" sz="3600" dirty="0" smtClean="0"/>
                <a:t>편입생</a:t>
              </a:r>
              <a:r>
                <a:rPr lang="en-US" altLang="ko-KR" sz="2800" dirty="0" smtClean="0"/>
                <a:t>(2018</a:t>
              </a:r>
              <a:r>
                <a:rPr lang="ko-KR" altLang="en-US" sz="2800" dirty="0" smtClean="0"/>
                <a:t>학번</a:t>
              </a:r>
              <a:r>
                <a:rPr lang="en-US" altLang="ko-KR" sz="2800" dirty="0" smtClean="0"/>
                <a:t>)</a:t>
              </a:r>
              <a:r>
                <a:rPr lang="ko-KR" altLang="en-US" sz="2800" dirty="0" smtClean="0"/>
                <a:t> </a:t>
              </a:r>
              <a:r>
                <a:rPr lang="en-US" altLang="ko-KR" sz="3600" dirty="0" smtClean="0"/>
                <a:t>2020-1</a:t>
              </a:r>
              <a:r>
                <a:rPr lang="ko-KR" altLang="en-US" sz="3600" dirty="0"/>
                <a:t>학기 수강신청 </a:t>
              </a:r>
              <a:r>
                <a:rPr lang="ko-KR" altLang="en-US" sz="3600" dirty="0" smtClean="0"/>
                <a:t>과목</a:t>
              </a:r>
              <a:endParaRPr lang="ko-KR" altLang="en-US" sz="3600" dirty="0"/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30221"/>
              </p:ext>
            </p:extLst>
          </p:nvPr>
        </p:nvGraphicFramePr>
        <p:xfrm>
          <a:off x="220717" y="926562"/>
          <a:ext cx="2896996" cy="237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708">
                  <a:extLst>
                    <a:ext uri="{9D8B030D-6E8A-4147-A177-3AD203B41FA5}">
                      <a16:colId xmlns:a16="http://schemas.microsoft.com/office/drawing/2014/main" val="3546733824"/>
                    </a:ext>
                  </a:extLst>
                </a:gridCol>
                <a:gridCol w="1171050">
                  <a:extLst>
                    <a:ext uri="{9D8B030D-6E8A-4147-A177-3AD203B41FA5}">
                      <a16:colId xmlns:a16="http://schemas.microsoft.com/office/drawing/2014/main" val="1858765486"/>
                    </a:ext>
                  </a:extLst>
                </a:gridCol>
                <a:gridCol w="362716">
                  <a:extLst>
                    <a:ext uri="{9D8B030D-6E8A-4147-A177-3AD203B41FA5}">
                      <a16:colId xmlns:a16="http://schemas.microsoft.com/office/drawing/2014/main" val="2148680330"/>
                    </a:ext>
                  </a:extLst>
                </a:gridCol>
                <a:gridCol w="642522">
                  <a:extLst>
                    <a:ext uri="{9D8B030D-6E8A-4147-A177-3AD203B41FA5}">
                      <a16:colId xmlns:a16="http://schemas.microsoft.com/office/drawing/2014/main" val="1347923804"/>
                    </a:ext>
                  </a:extLst>
                </a:gridCol>
              </a:tblGrid>
              <a:tr h="3582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>
                          <a:effectLst/>
                        </a:rPr>
                        <a:t>1</a:t>
                      </a:r>
                      <a:r>
                        <a:rPr lang="ko-KR" altLang="en-US" sz="1600" b="1" u="none" strike="noStrike" baseline="0" dirty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64574"/>
                  </a:ext>
                </a:extLst>
              </a:tr>
              <a:tr h="3588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95584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민법총칙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37829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법학입문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34323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헌법총론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97963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민법총칙</a:t>
                      </a:r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1-2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005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기본권론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1-2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51605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형법총론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91866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36018"/>
              </p:ext>
            </p:extLst>
          </p:nvPr>
        </p:nvGraphicFramePr>
        <p:xfrm>
          <a:off x="3206594" y="919501"/>
          <a:ext cx="2896999" cy="5130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13">
                  <a:extLst>
                    <a:ext uri="{9D8B030D-6E8A-4147-A177-3AD203B41FA5}">
                      <a16:colId xmlns:a16="http://schemas.microsoft.com/office/drawing/2014/main" val="122157502"/>
                    </a:ext>
                  </a:extLst>
                </a:gridCol>
                <a:gridCol w="1198064">
                  <a:extLst>
                    <a:ext uri="{9D8B030D-6E8A-4147-A177-3AD203B41FA5}">
                      <a16:colId xmlns:a16="http://schemas.microsoft.com/office/drawing/2014/main" val="3365356316"/>
                    </a:ext>
                  </a:extLst>
                </a:gridCol>
                <a:gridCol w="295691">
                  <a:extLst>
                    <a:ext uri="{9D8B030D-6E8A-4147-A177-3AD203B41FA5}">
                      <a16:colId xmlns:a16="http://schemas.microsoft.com/office/drawing/2014/main" val="875189374"/>
                    </a:ext>
                  </a:extLst>
                </a:gridCol>
                <a:gridCol w="701731">
                  <a:extLst>
                    <a:ext uri="{9D8B030D-6E8A-4147-A177-3AD203B41FA5}">
                      <a16:colId xmlns:a16="http://schemas.microsoft.com/office/drawing/2014/main" val="3408825867"/>
                    </a:ext>
                  </a:extLst>
                </a:gridCol>
              </a:tblGrid>
              <a:tr h="3707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>
                          <a:effectLst/>
                        </a:rPr>
                        <a:t>2</a:t>
                      </a:r>
                      <a:r>
                        <a:rPr lang="ko-KR" altLang="en-US" sz="1600" b="1" u="none" strike="noStrike" baseline="0" dirty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55983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0449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법철학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80488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상법총칙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94096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채권총론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19781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행정법총론</a:t>
                      </a:r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39585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국제법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63811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영미법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2-1</a:t>
                      </a:r>
                      <a:r>
                        <a:rPr lang="ko-KR" altLang="en-US" sz="1000" b="0" u="none" strike="noStrike">
                          <a:effectLst/>
                        </a:rPr>
                        <a:t>학기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23865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형법총론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2-1</a:t>
                      </a:r>
                      <a:r>
                        <a:rPr lang="ko-KR" altLang="en-US" sz="1000" b="0" u="none" strike="noStrike">
                          <a:effectLst/>
                        </a:rPr>
                        <a:t>학기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7009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권력구조론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2-1</a:t>
                      </a:r>
                      <a:r>
                        <a:rPr lang="ko-KR" altLang="en-US" sz="1000" b="0" u="none" strike="noStrike">
                          <a:effectLst/>
                        </a:rPr>
                        <a:t>학기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79294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국제법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89167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채권각론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5593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회사법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06767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행정법총론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5006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형법각론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15937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국제거래법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50144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법사학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949780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effectLst/>
                        </a:rPr>
                        <a:t>IT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정보보호법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81513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83444"/>
              </p:ext>
            </p:extLst>
          </p:nvPr>
        </p:nvGraphicFramePr>
        <p:xfrm>
          <a:off x="6208690" y="919499"/>
          <a:ext cx="2900394" cy="5680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447">
                  <a:extLst>
                    <a:ext uri="{9D8B030D-6E8A-4147-A177-3AD203B41FA5}">
                      <a16:colId xmlns:a16="http://schemas.microsoft.com/office/drawing/2014/main" val="1784399010"/>
                    </a:ext>
                  </a:extLst>
                </a:gridCol>
                <a:gridCol w="1234357">
                  <a:extLst>
                    <a:ext uri="{9D8B030D-6E8A-4147-A177-3AD203B41FA5}">
                      <a16:colId xmlns:a16="http://schemas.microsoft.com/office/drawing/2014/main" val="2038858470"/>
                    </a:ext>
                  </a:extLst>
                </a:gridCol>
                <a:gridCol w="373209">
                  <a:extLst>
                    <a:ext uri="{9D8B030D-6E8A-4147-A177-3AD203B41FA5}">
                      <a16:colId xmlns:a16="http://schemas.microsoft.com/office/drawing/2014/main" val="1384781307"/>
                    </a:ext>
                  </a:extLst>
                </a:gridCol>
                <a:gridCol w="625381">
                  <a:extLst>
                    <a:ext uri="{9D8B030D-6E8A-4147-A177-3AD203B41FA5}">
                      <a16:colId xmlns:a16="http://schemas.microsoft.com/office/drawing/2014/main" val="3917274416"/>
                    </a:ext>
                  </a:extLst>
                </a:gridCol>
              </a:tblGrid>
              <a:tr h="3684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>
                          <a:effectLst/>
                        </a:rPr>
                        <a:t>3</a:t>
                      </a:r>
                      <a:r>
                        <a:rPr lang="ko-KR" altLang="en-US" sz="1600" b="1" u="none" strike="noStrike" baseline="0" dirty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05108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80291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노동법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06105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707B9"/>
                          </a:solidFill>
                          <a:effectLst/>
                          <a:latin typeface="+mn-lt"/>
                          <a:ea typeface="+mn-ea"/>
                        </a:rPr>
                        <a:t>행정구제법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91494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민사소송법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90513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707B9"/>
                          </a:solidFill>
                          <a:effectLst/>
                          <a:latin typeface="+mn-lt"/>
                          <a:ea typeface="+mn-ea"/>
                        </a:rPr>
                        <a:t>물권법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707B9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03008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형사정책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1278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환경법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524385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회사법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07623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국제분쟁해결절차법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0901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불법행위법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59732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지식재산권법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92038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형법각론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585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취창업전공세미나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41513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행정법각론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66566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형사소송법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7425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헌법소송법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4470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가족법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90124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국제통상법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6846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노동법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98643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34209"/>
              </p:ext>
            </p:extLst>
          </p:nvPr>
        </p:nvGraphicFramePr>
        <p:xfrm>
          <a:off x="9126403" y="935415"/>
          <a:ext cx="2779824" cy="709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701">
                  <a:extLst>
                    <a:ext uri="{9D8B030D-6E8A-4147-A177-3AD203B41FA5}">
                      <a16:colId xmlns:a16="http://schemas.microsoft.com/office/drawing/2014/main" val="3287074907"/>
                    </a:ext>
                  </a:extLst>
                </a:gridCol>
                <a:gridCol w="1183045">
                  <a:extLst>
                    <a:ext uri="{9D8B030D-6E8A-4147-A177-3AD203B41FA5}">
                      <a16:colId xmlns:a16="http://schemas.microsoft.com/office/drawing/2014/main" val="3733237608"/>
                    </a:ext>
                  </a:extLst>
                </a:gridCol>
                <a:gridCol w="357695">
                  <a:extLst>
                    <a:ext uri="{9D8B030D-6E8A-4147-A177-3AD203B41FA5}">
                      <a16:colId xmlns:a16="http://schemas.microsoft.com/office/drawing/2014/main" val="3933813579"/>
                    </a:ext>
                  </a:extLst>
                </a:gridCol>
                <a:gridCol w="599383">
                  <a:extLst>
                    <a:ext uri="{9D8B030D-6E8A-4147-A177-3AD203B41FA5}">
                      <a16:colId xmlns:a16="http://schemas.microsoft.com/office/drawing/2014/main" val="4131997466"/>
                    </a:ext>
                  </a:extLst>
                </a:gridCol>
              </a:tblGrid>
              <a:tr h="3548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 smtClean="0">
                          <a:effectLst/>
                        </a:rPr>
                        <a:t>3</a:t>
                      </a:r>
                      <a:r>
                        <a:rPr lang="ko-KR" altLang="en-US" sz="1600" b="1" u="none" strike="noStrike" baseline="0" dirty="0" smtClean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45995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806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39758"/>
              </p:ext>
            </p:extLst>
          </p:nvPr>
        </p:nvGraphicFramePr>
        <p:xfrm>
          <a:off x="9126403" y="1658411"/>
          <a:ext cx="2782911" cy="1788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307">
                  <a:extLst>
                    <a:ext uri="{9D8B030D-6E8A-4147-A177-3AD203B41FA5}">
                      <a16:colId xmlns:a16="http://schemas.microsoft.com/office/drawing/2014/main" val="4003857451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val="4039277452"/>
                    </a:ext>
                  </a:extLst>
                </a:gridCol>
                <a:gridCol w="358984">
                  <a:extLst>
                    <a:ext uri="{9D8B030D-6E8A-4147-A177-3AD203B41FA5}">
                      <a16:colId xmlns:a16="http://schemas.microsoft.com/office/drawing/2014/main" val="1464106767"/>
                    </a:ext>
                  </a:extLst>
                </a:gridCol>
                <a:gridCol w="605972">
                  <a:extLst>
                    <a:ext uri="{9D8B030D-6E8A-4147-A177-3AD203B41FA5}">
                      <a16:colId xmlns:a16="http://schemas.microsoft.com/office/drawing/2014/main" val="2612924489"/>
                    </a:ext>
                  </a:extLst>
                </a:gridCol>
              </a:tblGrid>
              <a:tr h="254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물권법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48613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민사소송법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415246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어음수표법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30752"/>
                  </a:ext>
                </a:extLst>
              </a:tr>
              <a:tr h="425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행정조직법</a:t>
                      </a:r>
                      <a:endParaRPr lang="en-US" altLang="ko-KR" sz="10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구 </a:t>
                      </a:r>
                      <a:r>
                        <a:rPr lang="ko-KR" altLang="en-US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사회보장법</a:t>
                      </a:r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96063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디지털콘텐츠법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57679"/>
                  </a:ext>
                </a:extLst>
              </a:tr>
              <a:tr h="283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국제인권법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3-2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57266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6208690" y="930020"/>
            <a:ext cx="5697537" cy="362757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</a:rPr>
              <a:t>학년 필수과목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696" y="4070896"/>
            <a:ext cx="3006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9C2702"/>
                </a:solidFill>
              </a:rPr>
              <a:t>1. 2020 </a:t>
            </a:r>
            <a:r>
              <a:rPr lang="ko-KR" altLang="en-US" sz="1600" b="1" dirty="0" smtClean="0">
                <a:solidFill>
                  <a:srgbClr val="9C2702"/>
                </a:solidFill>
              </a:rPr>
              <a:t>교육과정 개편에 따라 </a:t>
            </a:r>
            <a:endParaRPr lang="en-US" altLang="ko-KR" sz="1600" b="1" dirty="0" smtClean="0">
              <a:solidFill>
                <a:srgbClr val="9C270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9C2702"/>
                </a:solidFill>
              </a:rPr>
              <a:t>일부교과목의 </a:t>
            </a:r>
            <a:r>
              <a:rPr lang="ko-KR" altLang="en-US" sz="1600" b="1" dirty="0" err="1" smtClean="0">
                <a:solidFill>
                  <a:srgbClr val="9C2702"/>
                </a:solidFill>
              </a:rPr>
              <a:t>이수영역</a:t>
            </a:r>
            <a:r>
              <a:rPr lang="ko-KR" altLang="en-US" sz="1600" b="1" dirty="0" smtClean="0">
                <a:solidFill>
                  <a:srgbClr val="9C2702"/>
                </a:solidFill>
              </a:rPr>
              <a:t> 변경됨</a:t>
            </a:r>
            <a:endParaRPr lang="en-US" altLang="ko-KR" sz="1600" b="1" dirty="0" smtClean="0">
              <a:solidFill>
                <a:srgbClr val="9C270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9C2702"/>
                </a:solidFill>
              </a:rPr>
              <a:t>2.</a:t>
            </a:r>
            <a:r>
              <a:rPr lang="ko-KR" altLang="en-US" sz="1600" b="1" dirty="0" smtClean="0">
                <a:solidFill>
                  <a:srgbClr val="9C2702"/>
                </a:solidFill>
              </a:rPr>
              <a:t> </a:t>
            </a:r>
            <a:r>
              <a:rPr lang="en-US" altLang="ko-KR" sz="1600" b="1" dirty="0" smtClean="0">
                <a:solidFill>
                  <a:srgbClr val="9C2702"/>
                </a:solidFill>
              </a:rPr>
              <a:t>2018</a:t>
            </a:r>
            <a:r>
              <a:rPr lang="ko-KR" altLang="en-US" sz="1600" b="1" dirty="0" smtClean="0">
                <a:solidFill>
                  <a:srgbClr val="9C2702"/>
                </a:solidFill>
              </a:rPr>
              <a:t>년도 </a:t>
            </a:r>
            <a:r>
              <a:rPr lang="ko-KR" altLang="en-US" sz="1600" b="1" dirty="0" err="1" smtClean="0">
                <a:solidFill>
                  <a:srgbClr val="9C2702"/>
                </a:solidFill>
              </a:rPr>
              <a:t>이수기준표</a:t>
            </a:r>
            <a:r>
              <a:rPr lang="ko-KR" altLang="en-US" sz="1600" b="1" dirty="0" smtClean="0">
                <a:solidFill>
                  <a:srgbClr val="9C2702"/>
                </a:solidFill>
              </a:rPr>
              <a:t> 적용</a:t>
            </a:r>
            <a:endParaRPr lang="en-US" altLang="ko-KR" sz="1600" b="1" dirty="0" smtClean="0">
              <a:solidFill>
                <a:srgbClr val="9C270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9C2702"/>
                </a:solidFill>
              </a:rPr>
              <a:t>3. </a:t>
            </a:r>
            <a:r>
              <a:rPr lang="ko-KR" altLang="en-US" sz="1600" b="1" dirty="0" err="1" smtClean="0">
                <a:solidFill>
                  <a:srgbClr val="04529A"/>
                </a:solidFill>
              </a:rPr>
              <a:t>블럭지정교과목</a:t>
            </a:r>
            <a:r>
              <a:rPr lang="ko-KR" altLang="en-US" sz="1600" b="1" dirty="0" smtClean="0">
                <a:solidFill>
                  <a:srgbClr val="04529A"/>
                </a:solidFill>
              </a:rPr>
              <a:t> </a:t>
            </a:r>
            <a:r>
              <a:rPr lang="en-US" altLang="ko-KR" sz="1600" b="1" dirty="0" smtClean="0">
                <a:solidFill>
                  <a:srgbClr val="04529A"/>
                </a:solidFill>
              </a:rPr>
              <a:t>- </a:t>
            </a:r>
            <a:r>
              <a:rPr lang="ko-KR" altLang="en-US" sz="1600" b="1" dirty="0" smtClean="0">
                <a:solidFill>
                  <a:srgbClr val="04529A"/>
                </a:solidFill>
              </a:rPr>
              <a:t>추천 </a:t>
            </a:r>
            <a:endParaRPr lang="ko-KR" altLang="en-US" sz="1600" b="1" dirty="0">
              <a:solidFill>
                <a:srgbClr val="04529A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06593" y="1644886"/>
            <a:ext cx="2897000" cy="1382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208690" y="1644886"/>
            <a:ext cx="2917713" cy="537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25517" y="5286703"/>
            <a:ext cx="819807" cy="2522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0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99697" y="629783"/>
            <a:ext cx="11782095" cy="6054796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03374" y="88198"/>
            <a:ext cx="10645547" cy="652626"/>
            <a:chOff x="324356" y="-49793"/>
            <a:chExt cx="7496923" cy="118080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모서리가 둥근 직사각형 4"/>
            <p:cNvSpPr txBox="1"/>
            <p:nvPr/>
          </p:nvSpPr>
          <p:spPr>
            <a:xfrm>
              <a:off x="324356" y="202144"/>
              <a:ext cx="7496923" cy="74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600" dirty="0"/>
                <a:t>4</a:t>
              </a:r>
              <a:r>
                <a:rPr lang="en-US" altLang="ko-KR" sz="3600" dirty="0" smtClean="0"/>
                <a:t>. </a:t>
              </a:r>
              <a:r>
                <a:rPr lang="ko-KR" altLang="en-US" sz="3600" dirty="0"/>
                <a:t>편입생 </a:t>
              </a:r>
              <a:r>
                <a:rPr lang="en-US" altLang="ko-KR" sz="3600" dirty="0" smtClean="0"/>
                <a:t>2020-1</a:t>
              </a:r>
              <a:r>
                <a:rPr lang="ko-KR" altLang="en-US" sz="3600" dirty="0"/>
                <a:t>학기 수강신청 </a:t>
              </a:r>
              <a:r>
                <a:rPr lang="ko-KR" altLang="en-US" sz="3600" dirty="0" smtClean="0"/>
                <a:t>과목</a:t>
              </a:r>
              <a:endParaRPr lang="ko-KR" altLang="en-US" sz="3600" dirty="0"/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30221"/>
              </p:ext>
            </p:extLst>
          </p:nvPr>
        </p:nvGraphicFramePr>
        <p:xfrm>
          <a:off x="220717" y="926562"/>
          <a:ext cx="2896996" cy="237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708">
                  <a:extLst>
                    <a:ext uri="{9D8B030D-6E8A-4147-A177-3AD203B41FA5}">
                      <a16:colId xmlns:a16="http://schemas.microsoft.com/office/drawing/2014/main" val="3546733824"/>
                    </a:ext>
                  </a:extLst>
                </a:gridCol>
                <a:gridCol w="1171050">
                  <a:extLst>
                    <a:ext uri="{9D8B030D-6E8A-4147-A177-3AD203B41FA5}">
                      <a16:colId xmlns:a16="http://schemas.microsoft.com/office/drawing/2014/main" val="1858765486"/>
                    </a:ext>
                  </a:extLst>
                </a:gridCol>
                <a:gridCol w="362716">
                  <a:extLst>
                    <a:ext uri="{9D8B030D-6E8A-4147-A177-3AD203B41FA5}">
                      <a16:colId xmlns:a16="http://schemas.microsoft.com/office/drawing/2014/main" val="2148680330"/>
                    </a:ext>
                  </a:extLst>
                </a:gridCol>
                <a:gridCol w="642522">
                  <a:extLst>
                    <a:ext uri="{9D8B030D-6E8A-4147-A177-3AD203B41FA5}">
                      <a16:colId xmlns:a16="http://schemas.microsoft.com/office/drawing/2014/main" val="1347923804"/>
                    </a:ext>
                  </a:extLst>
                </a:gridCol>
              </a:tblGrid>
              <a:tr h="3582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>
                          <a:effectLst/>
                        </a:rPr>
                        <a:t>1</a:t>
                      </a:r>
                      <a:r>
                        <a:rPr lang="ko-KR" altLang="en-US" sz="1600" b="1" u="none" strike="noStrike" baseline="0" dirty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64574"/>
                  </a:ext>
                </a:extLst>
              </a:tr>
              <a:tr h="3588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95584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민법총칙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37829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법학입문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34323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헌법총론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97963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민법총칙</a:t>
                      </a:r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1-2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005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기본권론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1-2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51605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법학소양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형법총론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1-2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91866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36018"/>
              </p:ext>
            </p:extLst>
          </p:nvPr>
        </p:nvGraphicFramePr>
        <p:xfrm>
          <a:off x="3206594" y="919501"/>
          <a:ext cx="2896999" cy="5130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13">
                  <a:extLst>
                    <a:ext uri="{9D8B030D-6E8A-4147-A177-3AD203B41FA5}">
                      <a16:colId xmlns:a16="http://schemas.microsoft.com/office/drawing/2014/main" val="122157502"/>
                    </a:ext>
                  </a:extLst>
                </a:gridCol>
                <a:gridCol w="1198064">
                  <a:extLst>
                    <a:ext uri="{9D8B030D-6E8A-4147-A177-3AD203B41FA5}">
                      <a16:colId xmlns:a16="http://schemas.microsoft.com/office/drawing/2014/main" val="3365356316"/>
                    </a:ext>
                  </a:extLst>
                </a:gridCol>
                <a:gridCol w="295691">
                  <a:extLst>
                    <a:ext uri="{9D8B030D-6E8A-4147-A177-3AD203B41FA5}">
                      <a16:colId xmlns:a16="http://schemas.microsoft.com/office/drawing/2014/main" val="875189374"/>
                    </a:ext>
                  </a:extLst>
                </a:gridCol>
                <a:gridCol w="701731">
                  <a:extLst>
                    <a:ext uri="{9D8B030D-6E8A-4147-A177-3AD203B41FA5}">
                      <a16:colId xmlns:a16="http://schemas.microsoft.com/office/drawing/2014/main" val="3408825867"/>
                    </a:ext>
                  </a:extLst>
                </a:gridCol>
              </a:tblGrid>
              <a:tr h="3707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>
                          <a:effectLst/>
                        </a:rPr>
                        <a:t>2</a:t>
                      </a:r>
                      <a:r>
                        <a:rPr lang="ko-KR" altLang="en-US" sz="1600" b="1" u="none" strike="noStrike" baseline="0" dirty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55983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0449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법철학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80488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상법총칙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94096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채권총론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19781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학과기초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행정법총론</a:t>
                      </a:r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39585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국제법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63811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영미법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2-1</a:t>
                      </a:r>
                      <a:r>
                        <a:rPr lang="ko-KR" altLang="en-US" sz="1000" b="0" u="none" strike="noStrike">
                          <a:effectLst/>
                        </a:rPr>
                        <a:t>학기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23865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형법총론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2-1</a:t>
                      </a:r>
                      <a:r>
                        <a:rPr lang="ko-KR" altLang="en-US" sz="1000" b="0" u="none" strike="noStrike">
                          <a:effectLst/>
                        </a:rPr>
                        <a:t>학기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7009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권력구조론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2-1</a:t>
                      </a:r>
                      <a:r>
                        <a:rPr lang="ko-KR" altLang="en-US" sz="1000" b="0" u="none" strike="noStrike">
                          <a:effectLst/>
                        </a:rPr>
                        <a:t>학기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79294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국제법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89167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채권각론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5593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회사법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06767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행정법총론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5006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형법각론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2-2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15937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국제거래법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50144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법사학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949780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effectLst/>
                        </a:rPr>
                        <a:t>IT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정보보호법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81513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49440"/>
              </p:ext>
            </p:extLst>
          </p:nvPr>
        </p:nvGraphicFramePr>
        <p:xfrm>
          <a:off x="6208690" y="919499"/>
          <a:ext cx="2900394" cy="5680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447">
                  <a:extLst>
                    <a:ext uri="{9D8B030D-6E8A-4147-A177-3AD203B41FA5}">
                      <a16:colId xmlns:a16="http://schemas.microsoft.com/office/drawing/2014/main" val="1784399010"/>
                    </a:ext>
                  </a:extLst>
                </a:gridCol>
                <a:gridCol w="1234357">
                  <a:extLst>
                    <a:ext uri="{9D8B030D-6E8A-4147-A177-3AD203B41FA5}">
                      <a16:colId xmlns:a16="http://schemas.microsoft.com/office/drawing/2014/main" val="2038858470"/>
                    </a:ext>
                  </a:extLst>
                </a:gridCol>
                <a:gridCol w="373209">
                  <a:extLst>
                    <a:ext uri="{9D8B030D-6E8A-4147-A177-3AD203B41FA5}">
                      <a16:colId xmlns:a16="http://schemas.microsoft.com/office/drawing/2014/main" val="1384781307"/>
                    </a:ext>
                  </a:extLst>
                </a:gridCol>
                <a:gridCol w="625381">
                  <a:extLst>
                    <a:ext uri="{9D8B030D-6E8A-4147-A177-3AD203B41FA5}">
                      <a16:colId xmlns:a16="http://schemas.microsoft.com/office/drawing/2014/main" val="3917274416"/>
                    </a:ext>
                  </a:extLst>
                </a:gridCol>
              </a:tblGrid>
              <a:tr h="3684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>
                          <a:effectLst/>
                        </a:rPr>
                        <a:t>3</a:t>
                      </a:r>
                      <a:r>
                        <a:rPr lang="ko-KR" altLang="en-US" sz="1600" b="1" u="none" strike="noStrike" baseline="0" dirty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05108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80291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노동법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06105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707B9"/>
                          </a:solidFill>
                          <a:effectLst/>
                          <a:latin typeface="+mn-lt"/>
                          <a:ea typeface="+mn-ea"/>
                        </a:rPr>
                        <a:t>행정구제법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91494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민사소송법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90513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707B9"/>
                          </a:solidFill>
                          <a:effectLst/>
                          <a:latin typeface="+mn-lt"/>
                          <a:ea typeface="+mn-ea"/>
                        </a:rPr>
                        <a:t>물권법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707B9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3-1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03008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형사정책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1278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환경법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524385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회사법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07623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국제분쟁해결절차법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0901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불법행위법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59732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지식재산권법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92038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형법각론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585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취창업전공세미나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3-1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741513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행정법각론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66566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형사소송법</a:t>
                      </a:r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1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07425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전공필수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 err="1">
                          <a:solidFill>
                            <a:srgbClr val="0707B9"/>
                          </a:solidFill>
                          <a:effectLst/>
                        </a:rPr>
                        <a:t>헌법소송법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</a:t>
                      </a:r>
                      <a:endParaRPr lang="en-US" altLang="ko-KR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3-2</a:t>
                      </a:r>
                      <a:r>
                        <a:rPr lang="ko-KR" altLang="en-US" sz="1000" b="1" u="none" strike="noStrike" dirty="0">
                          <a:solidFill>
                            <a:srgbClr val="0707B9"/>
                          </a:solidFill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707B9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4470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가족법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90124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>
                          <a:effectLst/>
                        </a:rPr>
                        <a:t>전공선택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국제통상법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68460"/>
                  </a:ext>
                </a:extLst>
              </a:tr>
              <a:tr h="27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노동법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98643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34209"/>
              </p:ext>
            </p:extLst>
          </p:nvPr>
        </p:nvGraphicFramePr>
        <p:xfrm>
          <a:off x="9126403" y="935415"/>
          <a:ext cx="2779824" cy="709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701">
                  <a:extLst>
                    <a:ext uri="{9D8B030D-6E8A-4147-A177-3AD203B41FA5}">
                      <a16:colId xmlns:a16="http://schemas.microsoft.com/office/drawing/2014/main" val="3287074907"/>
                    </a:ext>
                  </a:extLst>
                </a:gridCol>
                <a:gridCol w="1183045">
                  <a:extLst>
                    <a:ext uri="{9D8B030D-6E8A-4147-A177-3AD203B41FA5}">
                      <a16:colId xmlns:a16="http://schemas.microsoft.com/office/drawing/2014/main" val="3733237608"/>
                    </a:ext>
                  </a:extLst>
                </a:gridCol>
                <a:gridCol w="357695">
                  <a:extLst>
                    <a:ext uri="{9D8B030D-6E8A-4147-A177-3AD203B41FA5}">
                      <a16:colId xmlns:a16="http://schemas.microsoft.com/office/drawing/2014/main" val="3933813579"/>
                    </a:ext>
                  </a:extLst>
                </a:gridCol>
                <a:gridCol w="599383">
                  <a:extLst>
                    <a:ext uri="{9D8B030D-6E8A-4147-A177-3AD203B41FA5}">
                      <a16:colId xmlns:a16="http://schemas.microsoft.com/office/drawing/2014/main" val="4131997466"/>
                    </a:ext>
                  </a:extLst>
                </a:gridCol>
              </a:tblGrid>
              <a:tr h="3548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baseline="0" dirty="0" smtClean="0">
                          <a:effectLst/>
                        </a:rPr>
                        <a:t>3</a:t>
                      </a:r>
                      <a:r>
                        <a:rPr lang="ko-KR" altLang="en-US" sz="1600" b="1" u="none" strike="noStrike" baseline="0" dirty="0" smtClean="0">
                          <a:effectLst/>
                        </a:rPr>
                        <a:t>학년 필수과목</a:t>
                      </a:r>
                      <a:endParaRPr lang="ko-KR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45995"/>
                  </a:ext>
                </a:extLst>
              </a:tr>
              <a:tr h="3546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이수구분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err="1">
                          <a:effectLst/>
                        </a:rPr>
                        <a:t>교과목명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학년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학기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806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39758"/>
              </p:ext>
            </p:extLst>
          </p:nvPr>
        </p:nvGraphicFramePr>
        <p:xfrm>
          <a:off x="9126403" y="1658411"/>
          <a:ext cx="2782911" cy="1788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307">
                  <a:extLst>
                    <a:ext uri="{9D8B030D-6E8A-4147-A177-3AD203B41FA5}">
                      <a16:colId xmlns:a16="http://schemas.microsoft.com/office/drawing/2014/main" val="4003857451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val="4039277452"/>
                    </a:ext>
                  </a:extLst>
                </a:gridCol>
                <a:gridCol w="358984">
                  <a:extLst>
                    <a:ext uri="{9D8B030D-6E8A-4147-A177-3AD203B41FA5}">
                      <a16:colId xmlns:a16="http://schemas.microsoft.com/office/drawing/2014/main" val="1464106767"/>
                    </a:ext>
                  </a:extLst>
                </a:gridCol>
                <a:gridCol w="605972">
                  <a:extLst>
                    <a:ext uri="{9D8B030D-6E8A-4147-A177-3AD203B41FA5}">
                      <a16:colId xmlns:a16="http://schemas.microsoft.com/office/drawing/2014/main" val="2612924489"/>
                    </a:ext>
                  </a:extLst>
                </a:gridCol>
              </a:tblGrid>
              <a:tr h="254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물권법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48613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민사소송법</a:t>
                      </a:r>
                      <a:r>
                        <a:rPr lang="en-US" altLang="ko-KR" sz="1000" b="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415246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 err="1">
                          <a:effectLst/>
                        </a:rPr>
                        <a:t>어음수표법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30752"/>
                  </a:ext>
                </a:extLst>
              </a:tr>
              <a:tr h="425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행정조직법</a:t>
                      </a:r>
                      <a:endParaRPr lang="en-US" altLang="ko-KR" sz="10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구 </a:t>
                      </a:r>
                      <a:r>
                        <a:rPr lang="ko-KR" altLang="en-US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사회보장법</a:t>
                      </a:r>
                      <a:r>
                        <a:rPr lang="en-US" altLang="ko-K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96063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u="none" strike="noStrike" dirty="0">
                          <a:effectLst/>
                        </a:rPr>
                        <a:t>디지털콘텐츠법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u="none" strike="noStrike" dirty="0">
                          <a:effectLst/>
                        </a:rPr>
                        <a:t>3-2</a:t>
                      </a:r>
                      <a:r>
                        <a:rPr lang="ko-KR" altLang="en-US" sz="1000" b="0" u="none" strike="noStrike" dirty="0">
                          <a:effectLst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57679"/>
                  </a:ext>
                </a:extLst>
              </a:tr>
              <a:tr h="283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전공선택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국제인권법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3-2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57266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6208690" y="930020"/>
            <a:ext cx="5697537" cy="362757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</a:rPr>
              <a:t>학년 필수과목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59293" y="2407533"/>
            <a:ext cx="10622793" cy="2934487"/>
          </a:xfrm>
          <a:prstGeom prst="rect">
            <a:avLst/>
          </a:prstGeom>
          <a:solidFill>
            <a:srgbClr val="5B9BD5"/>
          </a:solidFill>
          <a:ln w="508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4000" b="1" dirty="0" smtClean="0">
                <a:solidFill>
                  <a:schemeClr val="bg1"/>
                </a:solidFill>
              </a:rPr>
              <a:t>다음의 경우 개인별 변경 가능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법학소양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교양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)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–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편입생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인정교과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chemeClr val="bg1"/>
                </a:solidFill>
              </a:rPr>
              <a:t>2.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전적대학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학점취득 인정 시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24277" y="848822"/>
            <a:ext cx="11434176" cy="4868805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374255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47261" y="1692276"/>
            <a:ext cx="10957500" cy="3678510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3600" dirty="0" smtClean="0"/>
              <a:t>1.</a:t>
            </a:r>
            <a:r>
              <a:rPr lang="ko-KR" altLang="en-US" sz="3600" dirty="0" smtClean="0"/>
              <a:t> 학생회에서 계절학기 수요조사 시행</a:t>
            </a:r>
            <a:r>
              <a:rPr lang="en-US" altLang="ko-KR" sz="3600" dirty="0" smtClean="0"/>
              <a:t>.</a:t>
            </a:r>
          </a:p>
          <a:p>
            <a:pPr marL="0" indent="0">
              <a:buNone/>
            </a:pPr>
            <a:r>
              <a:rPr lang="en-US" altLang="ko-KR" sz="3600" dirty="0" smtClean="0"/>
              <a:t>2.</a:t>
            </a:r>
            <a:r>
              <a:rPr lang="ko-KR" altLang="en-US" sz="3600" dirty="0" smtClean="0"/>
              <a:t> 수요조사 </a:t>
            </a:r>
            <a:r>
              <a:rPr lang="en-US" altLang="ko-KR" sz="3600" dirty="0" smtClean="0"/>
              <a:t>10</a:t>
            </a:r>
            <a:r>
              <a:rPr lang="ko-KR" altLang="en-US" sz="3600" dirty="0" smtClean="0"/>
              <a:t>명</a:t>
            </a:r>
            <a:r>
              <a:rPr lang="ko-KR" altLang="en-US" dirty="0"/>
              <a:t> </a:t>
            </a:r>
            <a:r>
              <a:rPr lang="ko-KR" altLang="en-US" sz="3600" dirty="0" smtClean="0"/>
              <a:t>⇑ 과목 중 선별 </a:t>
            </a:r>
            <a:r>
              <a:rPr lang="ko-KR" altLang="en-US" dirty="0" smtClean="0"/>
              <a:t>⇒</a:t>
            </a:r>
            <a:r>
              <a:rPr lang="ko-KR" altLang="en-US" sz="3600" dirty="0" smtClean="0"/>
              <a:t> 개설 요청</a:t>
            </a:r>
            <a:endParaRPr lang="en-US" altLang="ko-KR" sz="3600" dirty="0" smtClean="0"/>
          </a:p>
          <a:p>
            <a:pPr marL="0" indent="0">
              <a:buNone/>
            </a:pPr>
            <a:r>
              <a:rPr lang="en-US" altLang="ko-KR" sz="3600" dirty="0" smtClean="0"/>
              <a:t>3.</a:t>
            </a:r>
            <a:r>
              <a:rPr lang="ko-KR" altLang="en-US" sz="3600" dirty="0" smtClean="0"/>
              <a:t> 개설 교과목의 수강신청 </a:t>
            </a:r>
            <a:r>
              <a:rPr lang="en-US" altLang="ko-KR" sz="3600" dirty="0" smtClean="0"/>
              <a:t>10</a:t>
            </a:r>
            <a:r>
              <a:rPr lang="ko-KR" altLang="en-US" sz="3600" dirty="0"/>
              <a:t>명 ⇑ 과목 ⇒ </a:t>
            </a:r>
            <a:r>
              <a:rPr lang="ko-KR" altLang="en-US" sz="3600" dirty="0" err="1" smtClean="0"/>
              <a:t>설강</a:t>
            </a:r>
            <a:endParaRPr lang="en-US" altLang="ko-KR" sz="3600" dirty="0" smtClean="0"/>
          </a:p>
        </p:txBody>
      </p:sp>
      <p:grpSp>
        <p:nvGrpSpPr>
          <p:cNvPr id="13" name="그룹 12"/>
          <p:cNvGrpSpPr/>
          <p:nvPr/>
        </p:nvGrpSpPr>
        <p:grpSpPr>
          <a:xfrm>
            <a:off x="847261" y="412633"/>
            <a:ext cx="10957500" cy="773581"/>
            <a:chOff x="363735" y="-49793"/>
            <a:chExt cx="7716609" cy="1180800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모서리가 둥근 직사각형 4"/>
            <p:cNvSpPr txBox="1"/>
            <p:nvPr/>
          </p:nvSpPr>
          <p:spPr>
            <a:xfrm>
              <a:off x="583421" y="65491"/>
              <a:ext cx="7496923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5</a:t>
              </a:r>
              <a:r>
                <a:rPr lang="en-US" altLang="ko-KR" sz="4400" dirty="0" smtClean="0"/>
                <a:t>. </a:t>
              </a:r>
              <a:r>
                <a:rPr lang="ko-KR" altLang="en-US" sz="4400" dirty="0"/>
                <a:t>계절 강좌 </a:t>
              </a:r>
              <a:r>
                <a:rPr lang="ko-KR" altLang="en-US" sz="4400" dirty="0" smtClean="0"/>
                <a:t>개설 및 활용</a:t>
              </a:r>
              <a:endParaRPr lang="ko-KR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7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34249" y="451924"/>
            <a:ext cx="11470511" cy="6253678"/>
            <a:chOff x="0" y="606099"/>
            <a:chExt cx="10515600" cy="5418000"/>
          </a:xfrm>
        </p:grpSpPr>
        <p:sp>
          <p:nvSpPr>
            <p:cNvPr id="8" name="직사각형 7"/>
            <p:cNvSpPr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606099"/>
              <a:ext cx="10515600" cy="5418000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6127" tIns="833120" rIns="816127" bIns="227584" numCol="1" spcCol="1270" anchor="t" anchorCtr="0">
              <a:noAutofit/>
            </a:bodyPr>
            <a:lstStyle/>
            <a:p>
              <a:pPr marL="0" lvl="1" algn="l" defTabSz="1422400" latinLnBrk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3200" kern="1200" dirty="0"/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88308"/>
              </p:ext>
            </p:extLst>
          </p:nvPr>
        </p:nvGraphicFramePr>
        <p:xfrm>
          <a:off x="811704" y="1153720"/>
          <a:ext cx="9851379" cy="2400641"/>
        </p:xfrm>
        <a:graphic>
          <a:graphicData uri="http://schemas.openxmlformats.org/drawingml/2006/table">
            <a:tbl>
              <a:tblPr/>
              <a:tblGrid>
                <a:gridCol w="9851379">
                  <a:extLst>
                    <a:ext uri="{9D8B030D-6E8A-4147-A177-3AD203B41FA5}">
                      <a16:colId xmlns:a16="http://schemas.microsoft.com/office/drawing/2014/main" val="2565401515"/>
                    </a:ext>
                  </a:extLst>
                </a:gridCol>
              </a:tblGrid>
              <a:tr h="2400641">
                <a:tc>
                  <a:txBody>
                    <a:bodyPr/>
                    <a:lstStyle/>
                    <a:p>
                      <a:pPr marL="800100" marR="0" lvl="1" indent="-34290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3200" b="1" kern="0" spc="0" dirty="0" smtClean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1</a:t>
                      </a:r>
                      <a:r>
                        <a:rPr lang="ko-KR" altLang="en-US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순위 </a:t>
                      </a:r>
                      <a:r>
                        <a:rPr lang="en-US" altLang="ko-KR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4-2</a:t>
                      </a:r>
                      <a:r>
                        <a:rPr lang="ko-KR" altLang="en-US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학기 이상 재학생 </a:t>
                      </a:r>
                      <a:endParaRPr lang="ko-KR" altLang="en-US" sz="3200" b="1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800100" marR="0" lvl="1" indent="-34290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3200" b="1" kern="0" spc="0" dirty="0" smtClean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2</a:t>
                      </a:r>
                      <a:r>
                        <a:rPr lang="ko-KR" altLang="en-US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순위 </a:t>
                      </a:r>
                      <a:r>
                        <a:rPr lang="en-US" altLang="ko-KR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4-1</a:t>
                      </a:r>
                      <a:r>
                        <a:rPr lang="ko-KR" altLang="en-US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학기 재학생</a:t>
                      </a:r>
                      <a:endParaRPr lang="ko-KR" altLang="en-US" sz="3200" b="1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800100" marR="0" lvl="1" indent="-34290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3200" b="1" kern="0" spc="0" dirty="0" smtClean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3</a:t>
                      </a:r>
                      <a:r>
                        <a:rPr lang="ko-KR" altLang="en-US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순위 </a:t>
                      </a:r>
                      <a:r>
                        <a:rPr lang="en-US" altLang="ko-KR" sz="3200" b="1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lang="ko-KR" altLang="en-US" sz="3200" b="1" kern="0" spc="0" dirty="0" smtClean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편입생</a:t>
                      </a:r>
                      <a:r>
                        <a:rPr lang="en-US" altLang="ko-KR" sz="3200" b="1" kern="0" spc="0" dirty="0" smtClean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(3</a:t>
                      </a:r>
                      <a:r>
                        <a:rPr lang="ko-KR" altLang="en-US" sz="3200" b="1" kern="0" spc="0" dirty="0" smtClean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학년</a:t>
                      </a:r>
                      <a:r>
                        <a:rPr lang="en-US" altLang="ko-KR" sz="3200" b="1" kern="0" spc="0" dirty="0" smtClean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3200" b="1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219245"/>
                  </a:ext>
                </a:extLst>
              </a:tr>
            </a:tbl>
          </a:graphicData>
        </a:graphic>
      </p:graphicFrame>
      <p:sp>
        <p:nvSpPr>
          <p:cNvPr id="10" name="내용 개체 틀 1"/>
          <p:cNvSpPr>
            <a:spLocks noGrp="1"/>
          </p:cNvSpPr>
          <p:nvPr>
            <p:ph idx="1"/>
          </p:nvPr>
        </p:nvSpPr>
        <p:spPr>
          <a:xfrm>
            <a:off x="811704" y="4008530"/>
            <a:ext cx="10515600" cy="1952022"/>
          </a:xfrm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강제입력</a:t>
            </a:r>
            <a:r>
              <a:rPr lang="ko-KR" altLang="en-US" sz="2400" dirty="0" smtClean="0">
                <a:solidFill>
                  <a:srgbClr val="FF0000"/>
                </a:solidFill>
              </a:rPr>
              <a:t> 유의사항 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- </a:t>
            </a:r>
            <a:r>
              <a:rPr lang="ko-KR" altLang="en-US" sz="2400" dirty="0" smtClean="0">
                <a:solidFill>
                  <a:srgbClr val="FF0000"/>
                </a:solidFill>
              </a:rPr>
              <a:t>수강신청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미이행자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강제입력</a:t>
            </a:r>
            <a:r>
              <a:rPr lang="ko-KR" altLang="en-US" sz="2400" dirty="0" smtClean="0">
                <a:solidFill>
                  <a:srgbClr val="FF0000"/>
                </a:solidFill>
              </a:rPr>
              <a:t> 불가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FF0000"/>
                </a:solidFill>
              </a:rPr>
              <a:t>                             -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강제입력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</a:rPr>
              <a:t>과목 이내 한정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FF0000"/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법과대학 홈페이지에서 </a:t>
            </a:r>
            <a:r>
              <a:rPr lang="ko-KR" altLang="en-US" sz="2400" u="sng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강제입력</a:t>
            </a:r>
            <a:r>
              <a:rPr lang="ko-KR" altLang="en-US" sz="2400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공지사항 반드시 확인</a:t>
            </a:r>
            <a:endParaRPr lang="en-US" altLang="ko-KR" sz="2400" u="sng" dirty="0" smtClean="0">
              <a:solidFill>
                <a:srgbClr val="FF0000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10631" y="107843"/>
            <a:ext cx="10957500" cy="773581"/>
            <a:chOff x="363735" y="-49793"/>
            <a:chExt cx="7716609" cy="1180800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363735" y="-49793"/>
              <a:ext cx="6838981" cy="1180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모서리가 둥근 직사각형 4"/>
            <p:cNvSpPr txBox="1"/>
            <p:nvPr/>
          </p:nvSpPr>
          <p:spPr>
            <a:xfrm>
              <a:off x="583421" y="65491"/>
              <a:ext cx="7496923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4400" dirty="0"/>
                <a:t>6</a:t>
              </a:r>
              <a:r>
                <a:rPr lang="en-US" altLang="ko-KR" sz="4400" dirty="0" smtClean="0"/>
                <a:t>. </a:t>
              </a:r>
              <a:r>
                <a:rPr lang="ko-KR" altLang="en-US" sz="4400" dirty="0"/>
                <a:t>수강신청 </a:t>
              </a:r>
              <a:r>
                <a:rPr lang="ko-KR" altLang="en-US" sz="4400" dirty="0" err="1" smtClean="0"/>
                <a:t>강제입력</a:t>
              </a:r>
              <a:r>
                <a:rPr lang="ko-KR" altLang="en-US" sz="4400" dirty="0" smtClean="0"/>
                <a:t> 기준</a:t>
              </a:r>
              <a:endParaRPr lang="ko-KR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0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1540</Words>
  <Application>Microsoft Office PowerPoint</Application>
  <PresentationFormat>와이드스크린</PresentationFormat>
  <Paragraphs>528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굴림</vt:lpstr>
      <vt:lpstr>맑은 고딕</vt:lpstr>
      <vt:lpstr>바탕</vt:lpstr>
      <vt:lpstr>-윤고딕120</vt:lpstr>
      <vt:lpstr>-윤명조120</vt:lpstr>
      <vt:lpstr>함초롬바탕</vt:lpstr>
      <vt:lpstr>Arial</vt:lpstr>
      <vt:lpstr>Wingdings</vt:lpstr>
      <vt:lpstr>Office 테마</vt:lpstr>
      <vt:lpstr>2020학년도  법학과 편입생 학사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편입생 </dc:title>
  <dc:creator>DB400T6B</dc:creator>
  <cp:lastModifiedBy>DKU</cp:lastModifiedBy>
  <cp:revision>259</cp:revision>
  <cp:lastPrinted>2019-02-14T02:24:52Z</cp:lastPrinted>
  <dcterms:created xsi:type="dcterms:W3CDTF">2019-01-16T02:02:57Z</dcterms:created>
  <dcterms:modified xsi:type="dcterms:W3CDTF">2020-02-21T02:47:26Z</dcterms:modified>
</cp:coreProperties>
</file>