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6" r:id="rId2"/>
    <p:sldId id="302" r:id="rId3"/>
  </p:sldIdLst>
  <p:sldSz cx="12192000" cy="6858000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338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68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31F513-0FFB-4315-9EC6-11C1C49868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83190253-0A79-4FD5-8DB3-75D4E8A55B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45256CD-E27B-48BB-9444-518C4CB33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E4632-E538-4737-971F-182163D2ECBF}" type="datetimeFigureOut">
              <a:rPr lang="ko-KR" altLang="en-US" smtClean="0"/>
              <a:t>2024-12-26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2D50762-3D05-46F4-93C3-9B462EC84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18A1435-9D7E-4646-9946-0BF1C0C28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03D2-0D1C-43D3-8ECB-55AEC80E54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4956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1FFBD9A-920F-42B6-AC6D-385A23D08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86F9AED-73D7-4E61-979E-00DD74BA08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3DB90C-C6B0-4C9E-BDBC-5CE9E3C54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E4632-E538-4737-971F-182163D2ECBF}" type="datetimeFigureOut">
              <a:rPr lang="ko-KR" altLang="en-US" smtClean="0"/>
              <a:t>2024-12-26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D745F2C-D4D0-42CA-90C9-950C7B532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F65C90E-342E-48F8-9817-14CCD189E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03D2-0D1C-43D3-8ECB-55AEC80E54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48566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BA0905A-D235-459C-A6AE-8A9497F6CF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3E9247B3-AE8F-4353-B270-8145CE60D7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906D183-ABFA-45FC-AAEE-EE002FB7A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E4632-E538-4737-971F-182163D2ECBF}" type="datetimeFigureOut">
              <a:rPr lang="ko-KR" altLang="en-US" smtClean="0"/>
              <a:t>2024-12-26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58E543-17A1-40A2-8BE5-A14EEC99C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C96C40D-2281-41FE-9093-52AFBA9876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03D2-0D1C-43D3-8ECB-55AEC80E54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22795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4DE770-EEDF-4EFF-93DB-74DA699A0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52E9225-1677-4311-A8B7-7FEC6E6EEB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098C5B5-2784-4CF2-B693-4CD8DECB1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E4632-E538-4737-971F-182163D2ECBF}" type="datetimeFigureOut">
              <a:rPr lang="ko-KR" altLang="en-US" smtClean="0"/>
              <a:t>2024-12-26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369BFD2-5ECD-42B2-8A47-A9C34D66F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BC40AEB-AA41-4553-820C-A936E396C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03D2-0D1C-43D3-8ECB-55AEC80E54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4765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4CC679-E527-4BCA-8B15-D23AEB59F4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8DE2057-FEA8-4290-BB3A-16C1227222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774ADDD-E356-4635-BE5E-E36D7C48A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E4632-E538-4737-971F-182163D2ECBF}" type="datetimeFigureOut">
              <a:rPr lang="ko-KR" altLang="en-US" smtClean="0"/>
              <a:t>2024-12-26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A864E90-E901-4E54-B88E-78A64E718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0B8B805-4A92-4979-9197-0DFD1C7ED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03D2-0D1C-43D3-8ECB-55AEC80E54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7687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FDCB964-7F18-4441-91E8-F06E44614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15BC350-A6B6-48B7-B615-03C6D74F6F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C73F780A-9E8E-40D8-85C6-AF23019B29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D3F7EBF-B4EE-4D09-B630-F35C8F809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E4632-E538-4737-971F-182163D2ECBF}" type="datetimeFigureOut">
              <a:rPr lang="ko-KR" altLang="en-US" smtClean="0"/>
              <a:t>2024-12-26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1C71E0D-15C5-4774-8196-9C4D440A8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366A5D1-A359-422D-B41A-71AE678C8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03D2-0D1C-43D3-8ECB-55AEC80E54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3014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BB24881-C742-4EFF-B024-1C1E9274D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6DF0A71-9995-4522-B83C-B0F517E73F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3E28451-4C9A-4356-93C5-B8B9BC2433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CFBFD511-E03C-4E60-B12F-F41F43DA26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43BA1E9-9B41-4C30-ADD6-1D6E105ABB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429BEEBC-A8F9-43C9-8B88-A7062DB79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E4632-E538-4737-971F-182163D2ECBF}" type="datetimeFigureOut">
              <a:rPr lang="ko-KR" altLang="en-US" smtClean="0"/>
              <a:t>2024-12-26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16EF6E7-F2DA-4B9A-ADD9-F113E2DCC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4801457-9157-433E-BFB9-15D3FB788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03D2-0D1C-43D3-8ECB-55AEC80E54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9973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BE131B1-8D19-494D-9D72-8E56E826D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3F627113-DE4D-49BC-8045-E9AC01B07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E4632-E538-4737-971F-182163D2ECBF}" type="datetimeFigureOut">
              <a:rPr lang="ko-KR" altLang="en-US" smtClean="0"/>
              <a:t>2024-12-26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E879CECD-61CB-459B-928E-12788D7CF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684ABD2D-32F7-44CC-87F0-DA5F94BB9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03D2-0D1C-43D3-8ECB-55AEC80E54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72259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DA80DCD2-BB02-430B-920D-DB361EABC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E4632-E538-4737-971F-182163D2ECBF}" type="datetimeFigureOut">
              <a:rPr lang="ko-KR" altLang="en-US" smtClean="0"/>
              <a:t>2024-12-26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B34960C-7BA9-4957-AE16-C39884931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1D5C2A39-2633-4BA8-ABFE-E9583DF6B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03D2-0D1C-43D3-8ECB-55AEC80E54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23208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C1D2516-56AD-49BA-8950-C80730844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0C5A4B1-42F6-4C48-8954-A8D7BD245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4E9D3931-5814-413F-8F12-4AF91D131A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D8E2F0F-BCDC-40B3-A97C-E4D15C809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E4632-E538-4737-971F-182163D2ECBF}" type="datetimeFigureOut">
              <a:rPr lang="ko-KR" altLang="en-US" smtClean="0"/>
              <a:t>2024-12-26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0825CCF-FB84-4FAE-AE7D-30A3EEBCD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6E19F35-F11E-4FEA-B52A-2E00B9E24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03D2-0D1C-43D3-8ECB-55AEC80E54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409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335761A-4B6A-406A-9B90-902304FFC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2388A4A3-11C3-44BC-A25A-F3E89A4334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26B2A5F-14CC-4C7B-BCE8-2AB3696AEB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EC83442-31C2-4D5D-8B02-744EC6B0E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E4632-E538-4737-971F-182163D2ECBF}" type="datetimeFigureOut">
              <a:rPr lang="ko-KR" altLang="en-US" smtClean="0"/>
              <a:t>2024-12-26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28A0670-B313-4192-83A2-4A1570A6D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D22633F-E474-4318-8D3C-C70434C21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03D2-0D1C-43D3-8ECB-55AEC80E54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90789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736988F-240F-42B4-8E9B-F81ADB489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4038690-9398-4241-8CE1-7B2E952B34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FD69124-EF72-4F2C-9B42-5925D4C768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BE4632-E538-4737-971F-182163D2ECBF}" type="datetimeFigureOut">
              <a:rPr lang="ko-KR" altLang="en-US" smtClean="0"/>
              <a:t>2024-12-26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46E0D1A-F619-4E2D-9532-8051ACFEE5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63040B2-52C4-4F2C-935F-007DA53D3D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A603D2-0D1C-43D3-8ECB-55AEC80E54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375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64726"/>
            <a:ext cx="12751267" cy="5920486"/>
          </a:xfrm>
          <a:prstGeom prst="rect">
            <a:avLst/>
          </a:prstGeom>
        </p:spPr>
      </p:pic>
      <p:grpSp>
        <p:nvGrpSpPr>
          <p:cNvPr id="8" name="그룹 7">
            <a:extLst>
              <a:ext uri="{FF2B5EF4-FFF2-40B4-BE49-F238E27FC236}">
                <a16:creationId xmlns:a16="http://schemas.microsoft.com/office/drawing/2014/main" id="{8E972926-3399-460D-9FDC-443ABDD98EB5}"/>
              </a:ext>
            </a:extLst>
          </p:cNvPr>
          <p:cNvGrpSpPr/>
          <p:nvPr/>
        </p:nvGrpSpPr>
        <p:grpSpPr>
          <a:xfrm>
            <a:off x="0" y="69036"/>
            <a:ext cx="12192000" cy="6817476"/>
            <a:chOff x="0" y="69036"/>
            <a:chExt cx="12192000" cy="6817476"/>
          </a:xfrm>
        </p:grpSpPr>
        <p:grpSp>
          <p:nvGrpSpPr>
            <p:cNvPr id="4" name="그룹 3">
              <a:extLst>
                <a:ext uri="{FF2B5EF4-FFF2-40B4-BE49-F238E27FC236}">
                  <a16:creationId xmlns:a16="http://schemas.microsoft.com/office/drawing/2014/main" id="{E18E6FC6-2F62-4A1B-A043-3EB07C55C784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0" y="6671068"/>
              <a:ext cx="12192000" cy="215444"/>
              <a:chOff x="0" y="6671068"/>
              <a:chExt cx="12192000" cy="215444"/>
            </a:xfrm>
          </p:grpSpPr>
          <p:pic>
            <p:nvPicPr>
              <p:cNvPr id="5" name="그림 4">
                <a:extLst>
                  <a:ext uri="{FF2B5EF4-FFF2-40B4-BE49-F238E27FC236}">
                    <a16:creationId xmlns:a16="http://schemas.microsoft.com/office/drawing/2014/main" id="{1919D9B1-8F43-40E4-84D6-5DB7EA6307C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0" y="6711696"/>
                <a:ext cx="12192000" cy="146304"/>
              </a:xfrm>
              <a:prstGeom prst="rect">
                <a:avLst/>
              </a:prstGeom>
            </p:spPr>
          </p:pic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EEC440A-550D-4AA5-97AF-8783F0CED8C9}"/>
                  </a:ext>
                </a:extLst>
              </p:cNvPr>
              <p:cNvSpPr txBox="1"/>
              <p:nvPr/>
            </p:nvSpPr>
            <p:spPr>
              <a:xfrm>
                <a:off x="10972808" y="6671068"/>
                <a:ext cx="1066318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800" dirty="0">
                    <a:solidFill>
                      <a:schemeClr val="bg1"/>
                    </a:solidFill>
                  </a:rPr>
                  <a:t>www.dankook.ac.kr</a:t>
                </a:r>
                <a:endParaRPr lang="ko-KR" altLang="en-US" sz="800" dirty="0">
                  <a:solidFill>
                    <a:schemeClr val="bg1"/>
                  </a:solidFill>
                </a:endParaRPr>
              </a:p>
            </p:txBody>
          </p:sp>
        </p:grpSp>
        <p:pic>
          <p:nvPicPr>
            <p:cNvPr id="7" name="그림 6">
              <a:extLst>
                <a:ext uri="{FF2B5EF4-FFF2-40B4-BE49-F238E27FC236}">
                  <a16:creationId xmlns:a16="http://schemas.microsoft.com/office/drawing/2014/main" id="{04C93641-BD15-4AF4-853F-A5BA7C4FBFF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38701" y="69036"/>
              <a:ext cx="1066318" cy="184378"/>
            </a:xfrm>
            <a:prstGeom prst="rect">
              <a:avLst/>
            </a:prstGeom>
          </p:spPr>
        </p:pic>
      </p:grp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1895BF88-8FA9-4143-873A-89D015D10265}"/>
              </a:ext>
            </a:extLst>
          </p:cNvPr>
          <p:cNvSpPr/>
          <p:nvPr/>
        </p:nvSpPr>
        <p:spPr>
          <a:xfrm>
            <a:off x="-1" y="282304"/>
            <a:ext cx="12192000" cy="576000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36000" rIns="36000" bIns="36000" rtlCol="0" anchor="ctr"/>
          <a:lstStyle/>
          <a:p>
            <a:r>
              <a:rPr lang="en-US" altLang="ko-KR" sz="2400" b="1" dirty="0">
                <a:solidFill>
                  <a:schemeClr val="tx1"/>
                </a:solidFill>
                <a:latin typeface="+mj-ea"/>
                <a:ea typeface="+mj-ea"/>
              </a:rPr>
              <a:t>  </a:t>
            </a:r>
            <a:r>
              <a:rPr lang="ko-KR" altLang="en-US" sz="2400" b="1" dirty="0">
                <a:solidFill>
                  <a:schemeClr val="tx1"/>
                </a:solidFill>
                <a:latin typeface="+mj-ea"/>
                <a:ea typeface="+mj-ea"/>
              </a:rPr>
              <a:t>교과목포기 조회</a:t>
            </a:r>
            <a:r>
              <a:rPr lang="en-US" altLang="ko-KR" sz="2400" b="1" dirty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ko-KR" altLang="en-US" sz="2400" b="1" dirty="0">
                <a:solidFill>
                  <a:schemeClr val="tx1"/>
                </a:solidFill>
                <a:latin typeface="+mj-ea"/>
                <a:ea typeface="+mj-ea"/>
              </a:rPr>
              <a:t>학생</a:t>
            </a:r>
            <a:r>
              <a:rPr lang="en-US" altLang="ko-KR" sz="2400" b="1" dirty="0">
                <a:solidFill>
                  <a:schemeClr val="tx1"/>
                </a:solidFill>
                <a:latin typeface="+mj-ea"/>
                <a:ea typeface="+mj-ea"/>
              </a:rPr>
              <a:t>) – </a:t>
            </a:r>
            <a:r>
              <a:rPr lang="ko-KR" altLang="en-US" sz="2400" b="1" dirty="0">
                <a:solidFill>
                  <a:schemeClr val="tx1"/>
                </a:solidFill>
                <a:latin typeface="+mj-ea"/>
                <a:ea typeface="+mj-ea"/>
              </a:rPr>
              <a:t>교과목포기 신청</a:t>
            </a:r>
            <a:endParaRPr lang="en-US" altLang="ko-KR" sz="24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6986154A-6AEE-4DF4-A75D-71DBDC6F7F9E}"/>
              </a:ext>
            </a:extLst>
          </p:cNvPr>
          <p:cNvSpPr/>
          <p:nvPr/>
        </p:nvSpPr>
        <p:spPr>
          <a:xfrm>
            <a:off x="1766704" y="3533197"/>
            <a:ext cx="182605" cy="1520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타원 19">
            <a:extLst>
              <a:ext uri="{FF2B5EF4-FFF2-40B4-BE49-F238E27FC236}">
                <a16:creationId xmlns:a16="http://schemas.microsoft.com/office/drawing/2014/main" id="{0694B7CB-C10D-4123-AB60-CF84DBF55A82}"/>
              </a:ext>
            </a:extLst>
          </p:cNvPr>
          <p:cNvSpPr/>
          <p:nvPr/>
        </p:nvSpPr>
        <p:spPr>
          <a:xfrm>
            <a:off x="1534308" y="3461510"/>
            <a:ext cx="152077" cy="143373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</a:rPr>
              <a:t>1</a:t>
            </a:r>
            <a:endParaRPr lang="ko-KR" altLang="en-US" sz="1200" b="1" dirty="0">
              <a:solidFill>
                <a:schemeClr val="bg1"/>
              </a:solidFill>
            </a:endParaRPr>
          </a:p>
        </p:txBody>
      </p:sp>
      <p:grpSp>
        <p:nvGrpSpPr>
          <p:cNvPr id="21" name="그룹 20">
            <a:extLst>
              <a:ext uri="{FF2B5EF4-FFF2-40B4-BE49-F238E27FC236}">
                <a16:creationId xmlns:a16="http://schemas.microsoft.com/office/drawing/2014/main" id="{B3971AE9-4D40-4293-9EB0-7B9AC26EBE60}"/>
              </a:ext>
            </a:extLst>
          </p:cNvPr>
          <p:cNvGrpSpPr/>
          <p:nvPr/>
        </p:nvGrpSpPr>
        <p:grpSpPr>
          <a:xfrm>
            <a:off x="206261" y="3758017"/>
            <a:ext cx="2032919" cy="497085"/>
            <a:chOff x="-284448" y="5212152"/>
            <a:chExt cx="1369009" cy="497085"/>
          </a:xfrm>
        </p:grpSpPr>
        <p:sp>
          <p:nvSpPr>
            <p:cNvPr id="22" name="직사각형 21">
              <a:extLst>
                <a:ext uri="{FF2B5EF4-FFF2-40B4-BE49-F238E27FC236}">
                  <a16:creationId xmlns:a16="http://schemas.microsoft.com/office/drawing/2014/main" id="{4C94CA2E-C588-4919-99CB-00FA0C089021}"/>
                </a:ext>
              </a:extLst>
            </p:cNvPr>
            <p:cNvSpPr/>
            <p:nvPr/>
          </p:nvSpPr>
          <p:spPr>
            <a:xfrm>
              <a:off x="-284448" y="5390164"/>
              <a:ext cx="1369009" cy="319073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200" b="1" dirty="0"/>
                <a:t>1. </a:t>
              </a:r>
              <a:r>
                <a:rPr lang="ko-KR" altLang="en-US" sz="1200" b="1" dirty="0"/>
                <a:t>포기 교과목을 체크한다</a:t>
              </a:r>
              <a:r>
                <a:rPr lang="en-US" altLang="ko-KR" sz="1200" b="1" dirty="0"/>
                <a:t>.</a:t>
              </a:r>
              <a:endParaRPr lang="ko-KR" altLang="en-US" sz="1200" b="1" dirty="0"/>
            </a:p>
          </p:txBody>
        </p:sp>
        <p:sp>
          <p:nvSpPr>
            <p:cNvPr id="23" name="이등변 삼각형 22">
              <a:extLst>
                <a:ext uri="{FF2B5EF4-FFF2-40B4-BE49-F238E27FC236}">
                  <a16:creationId xmlns:a16="http://schemas.microsoft.com/office/drawing/2014/main" id="{9CFA4E65-78FC-42E3-A76F-1EA9916B2093}"/>
                </a:ext>
              </a:extLst>
            </p:cNvPr>
            <p:cNvSpPr/>
            <p:nvPr/>
          </p:nvSpPr>
          <p:spPr>
            <a:xfrm>
              <a:off x="766387" y="5212152"/>
              <a:ext cx="122969" cy="211833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C47645B4-0CAB-4C93-BC17-FA7EA2BEAA28}"/>
              </a:ext>
            </a:extLst>
          </p:cNvPr>
          <p:cNvSpPr/>
          <p:nvPr/>
        </p:nvSpPr>
        <p:spPr>
          <a:xfrm>
            <a:off x="7446774" y="4707897"/>
            <a:ext cx="401103" cy="19361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타원 25">
            <a:extLst>
              <a:ext uri="{FF2B5EF4-FFF2-40B4-BE49-F238E27FC236}">
                <a16:creationId xmlns:a16="http://schemas.microsoft.com/office/drawing/2014/main" id="{63D66A5E-A459-4B14-A098-E68DDDCB5E3A}"/>
              </a:ext>
            </a:extLst>
          </p:cNvPr>
          <p:cNvSpPr/>
          <p:nvPr/>
        </p:nvSpPr>
        <p:spPr>
          <a:xfrm>
            <a:off x="7211257" y="4573062"/>
            <a:ext cx="152077" cy="143373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</a:rPr>
              <a:t>2</a:t>
            </a:r>
            <a:endParaRPr lang="ko-KR" altLang="en-US" sz="1200" b="1" dirty="0">
              <a:solidFill>
                <a:schemeClr val="bg1"/>
              </a:solidFill>
            </a:endParaRPr>
          </a:p>
        </p:txBody>
      </p:sp>
      <p:grpSp>
        <p:nvGrpSpPr>
          <p:cNvPr id="28" name="그룹 27">
            <a:extLst>
              <a:ext uri="{FF2B5EF4-FFF2-40B4-BE49-F238E27FC236}">
                <a16:creationId xmlns:a16="http://schemas.microsoft.com/office/drawing/2014/main" id="{A167D0A2-8DA9-4077-B4C1-ADC0F0C2F9D5}"/>
              </a:ext>
            </a:extLst>
          </p:cNvPr>
          <p:cNvGrpSpPr/>
          <p:nvPr/>
        </p:nvGrpSpPr>
        <p:grpSpPr>
          <a:xfrm>
            <a:off x="7416505" y="4162567"/>
            <a:ext cx="2033932" cy="503605"/>
            <a:chOff x="629899" y="5390164"/>
            <a:chExt cx="1211395" cy="503605"/>
          </a:xfrm>
        </p:grpSpPr>
        <p:sp>
          <p:nvSpPr>
            <p:cNvPr id="30" name="직사각형 29">
              <a:extLst>
                <a:ext uri="{FF2B5EF4-FFF2-40B4-BE49-F238E27FC236}">
                  <a16:creationId xmlns:a16="http://schemas.microsoft.com/office/drawing/2014/main" id="{6BDE4E76-0819-47CD-936D-039D4A43BA5C}"/>
                </a:ext>
              </a:extLst>
            </p:cNvPr>
            <p:cNvSpPr/>
            <p:nvPr/>
          </p:nvSpPr>
          <p:spPr>
            <a:xfrm>
              <a:off x="629899" y="5390164"/>
              <a:ext cx="1211395" cy="319073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200" b="1" dirty="0"/>
                <a:t>2. [</a:t>
              </a:r>
              <a:r>
                <a:rPr lang="ko-KR" altLang="en-US" sz="1200" b="1" dirty="0"/>
                <a:t>신청</a:t>
              </a:r>
              <a:r>
                <a:rPr lang="en-US" altLang="ko-KR" sz="1200" b="1" dirty="0"/>
                <a:t>] </a:t>
              </a:r>
              <a:r>
                <a:rPr lang="ko-KR" altLang="en-US" sz="1200" b="1" dirty="0"/>
                <a:t>버튼을 클릭한다</a:t>
              </a:r>
              <a:r>
                <a:rPr lang="en-US" altLang="ko-KR" sz="1200" b="1" dirty="0"/>
                <a:t>.</a:t>
              </a:r>
              <a:endParaRPr lang="ko-KR" altLang="en-US" sz="1200" b="1" dirty="0"/>
            </a:p>
          </p:txBody>
        </p:sp>
        <p:sp>
          <p:nvSpPr>
            <p:cNvPr id="31" name="이등변 삼각형 30">
              <a:extLst>
                <a:ext uri="{FF2B5EF4-FFF2-40B4-BE49-F238E27FC236}">
                  <a16:creationId xmlns:a16="http://schemas.microsoft.com/office/drawing/2014/main" id="{C2621BEC-97FC-4FA8-9713-7F0F4EF8B0ED}"/>
                </a:ext>
              </a:extLst>
            </p:cNvPr>
            <p:cNvSpPr/>
            <p:nvPr/>
          </p:nvSpPr>
          <p:spPr>
            <a:xfrm rot="10800000">
              <a:off x="766387" y="5681936"/>
              <a:ext cx="122969" cy="211833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32" name="직사각형 31">
            <a:extLst>
              <a:ext uri="{FF2B5EF4-FFF2-40B4-BE49-F238E27FC236}">
                <a16:creationId xmlns:a16="http://schemas.microsoft.com/office/drawing/2014/main" id="{35FF7DE6-B2CA-48B6-917B-6AEF6A9737DA}"/>
              </a:ext>
            </a:extLst>
          </p:cNvPr>
          <p:cNvSpPr/>
          <p:nvPr/>
        </p:nvSpPr>
        <p:spPr>
          <a:xfrm>
            <a:off x="5526446" y="896786"/>
            <a:ext cx="6261899" cy="88853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300" b="1" dirty="0">
                <a:solidFill>
                  <a:schemeClr val="bg1"/>
                </a:solidFill>
              </a:rPr>
              <a:t>※ </a:t>
            </a:r>
            <a:r>
              <a:rPr lang="ko-KR" altLang="en-US" sz="1300" b="1" dirty="0" err="1">
                <a:solidFill>
                  <a:schemeClr val="bg1"/>
                </a:solidFill>
              </a:rPr>
              <a:t>교과목포기</a:t>
            </a:r>
            <a:r>
              <a:rPr lang="ko-KR" altLang="en-US" sz="1300" b="1" dirty="0">
                <a:solidFill>
                  <a:schemeClr val="bg1"/>
                </a:solidFill>
              </a:rPr>
              <a:t> 신청 대상 학생 </a:t>
            </a:r>
            <a:r>
              <a:rPr lang="en-US" altLang="ko-KR" sz="1300" b="1" dirty="0">
                <a:solidFill>
                  <a:schemeClr val="bg1"/>
                </a:solidFill>
              </a:rPr>
              <a:t>: 6</a:t>
            </a:r>
            <a:r>
              <a:rPr lang="ko-KR" altLang="en-US" sz="1300" b="1" dirty="0">
                <a:solidFill>
                  <a:schemeClr val="bg1"/>
                </a:solidFill>
              </a:rPr>
              <a:t>개 학기 이상 이수한 재학생</a:t>
            </a:r>
            <a:endParaRPr lang="en-US" altLang="ko-KR" sz="1300" b="1" dirty="0">
              <a:solidFill>
                <a:schemeClr val="bg1"/>
              </a:solidFill>
            </a:endParaRPr>
          </a:p>
          <a:p>
            <a:r>
              <a:rPr lang="en-US" altLang="ko-KR" sz="1300" b="1" dirty="0">
                <a:solidFill>
                  <a:schemeClr val="bg1"/>
                </a:solidFill>
              </a:rPr>
              <a:t>(</a:t>
            </a:r>
            <a:r>
              <a:rPr lang="ko-KR" altLang="en-US" sz="1300" b="1" dirty="0">
                <a:solidFill>
                  <a:schemeClr val="bg1"/>
                </a:solidFill>
              </a:rPr>
              <a:t>교환학생 파견중인 경우 </a:t>
            </a:r>
            <a:r>
              <a:rPr lang="ko-KR" altLang="en-US" sz="1300" b="1" dirty="0" err="1">
                <a:solidFill>
                  <a:schemeClr val="bg1"/>
                </a:solidFill>
              </a:rPr>
              <a:t>정규학기</a:t>
            </a:r>
            <a:r>
              <a:rPr lang="ko-KR" altLang="en-US" sz="1300" b="1" dirty="0">
                <a:solidFill>
                  <a:schemeClr val="bg1"/>
                </a:solidFill>
              </a:rPr>
              <a:t> </a:t>
            </a:r>
            <a:r>
              <a:rPr lang="ko-KR" altLang="en-US" sz="1300" b="1" dirty="0" err="1">
                <a:solidFill>
                  <a:schemeClr val="bg1"/>
                </a:solidFill>
              </a:rPr>
              <a:t>성적이수</a:t>
            </a:r>
            <a:r>
              <a:rPr lang="en-US" altLang="ko-KR" sz="1300" b="1" dirty="0">
                <a:solidFill>
                  <a:schemeClr val="bg1"/>
                </a:solidFill>
              </a:rPr>
              <a:t>+</a:t>
            </a:r>
            <a:r>
              <a:rPr lang="ko-KR" altLang="en-US" sz="1300" b="1" dirty="0">
                <a:solidFill>
                  <a:schemeClr val="bg1"/>
                </a:solidFill>
              </a:rPr>
              <a:t>교환 파견기간으로 산정</a:t>
            </a:r>
            <a:r>
              <a:rPr lang="en-US" altLang="ko-KR" sz="1300" b="1" dirty="0">
                <a:solidFill>
                  <a:schemeClr val="bg1"/>
                </a:solidFill>
              </a:rPr>
              <a:t>)</a:t>
            </a:r>
          </a:p>
          <a:p>
            <a:r>
              <a:rPr lang="ko-KR" altLang="en-US" sz="1300" b="1" dirty="0">
                <a:solidFill>
                  <a:schemeClr val="bg1"/>
                </a:solidFill>
              </a:rPr>
              <a:t>  </a:t>
            </a:r>
            <a:r>
              <a:rPr lang="en-US" altLang="ko-KR" sz="1300" b="1" dirty="0">
                <a:solidFill>
                  <a:schemeClr val="bg1"/>
                </a:solidFill>
              </a:rPr>
              <a:t>- </a:t>
            </a:r>
            <a:r>
              <a:rPr lang="ko-KR" altLang="en-US" sz="1300" b="1" dirty="0">
                <a:solidFill>
                  <a:schemeClr val="bg1"/>
                </a:solidFill>
              </a:rPr>
              <a:t>신청대상에서 제외</a:t>
            </a:r>
            <a:endParaRPr lang="en-US" altLang="ko-KR" sz="1300" b="1" dirty="0">
              <a:solidFill>
                <a:schemeClr val="bg1"/>
              </a:solidFill>
            </a:endParaRPr>
          </a:p>
          <a:p>
            <a:r>
              <a:rPr lang="en-US" altLang="ko-KR" sz="1300" b="1" dirty="0">
                <a:solidFill>
                  <a:schemeClr val="bg1"/>
                </a:solidFill>
              </a:rPr>
              <a:t>  - </a:t>
            </a:r>
            <a:r>
              <a:rPr lang="ko-KR" altLang="en-US" sz="1300" b="1" dirty="0">
                <a:solidFill>
                  <a:schemeClr val="bg1"/>
                </a:solidFill>
              </a:rPr>
              <a:t>의과대학</a:t>
            </a:r>
            <a:r>
              <a:rPr lang="en-US" altLang="ko-KR" sz="1300" b="1" dirty="0">
                <a:solidFill>
                  <a:schemeClr val="bg1"/>
                </a:solidFill>
              </a:rPr>
              <a:t>, </a:t>
            </a:r>
            <a:r>
              <a:rPr lang="ko-KR" altLang="en-US" sz="1300" b="1" dirty="0" err="1">
                <a:solidFill>
                  <a:schemeClr val="bg1"/>
                </a:solidFill>
              </a:rPr>
              <a:t>치과휴학생</a:t>
            </a:r>
            <a:r>
              <a:rPr lang="en-US" altLang="ko-KR" sz="1300" b="1" dirty="0">
                <a:solidFill>
                  <a:schemeClr val="bg1"/>
                </a:solidFill>
              </a:rPr>
              <a:t>, </a:t>
            </a:r>
            <a:r>
              <a:rPr lang="ko-KR" altLang="en-US" sz="1300" b="1" dirty="0">
                <a:solidFill>
                  <a:schemeClr val="bg1"/>
                </a:solidFill>
              </a:rPr>
              <a:t>수료생</a:t>
            </a:r>
            <a:r>
              <a:rPr lang="en-US" altLang="ko-KR" sz="1300" b="1" dirty="0">
                <a:solidFill>
                  <a:schemeClr val="bg1"/>
                </a:solidFill>
              </a:rPr>
              <a:t>, </a:t>
            </a:r>
            <a:r>
              <a:rPr lang="ko-KR" altLang="en-US" sz="1300" b="1" dirty="0">
                <a:solidFill>
                  <a:schemeClr val="bg1"/>
                </a:solidFill>
              </a:rPr>
              <a:t>졸업생</a:t>
            </a:r>
            <a:r>
              <a:rPr lang="en-US" altLang="ko-KR" sz="1300" b="1" dirty="0">
                <a:solidFill>
                  <a:schemeClr val="bg1"/>
                </a:solidFill>
              </a:rPr>
              <a:t>, </a:t>
            </a:r>
            <a:r>
              <a:rPr lang="ko-KR" altLang="en-US" sz="1300" b="1" dirty="0" err="1">
                <a:solidFill>
                  <a:schemeClr val="bg1"/>
                </a:solidFill>
              </a:rPr>
              <a:t>학사학위취득유예</a:t>
            </a:r>
            <a:r>
              <a:rPr lang="en-US" altLang="ko-KR" sz="1300" b="1" dirty="0">
                <a:solidFill>
                  <a:schemeClr val="bg1"/>
                </a:solidFill>
              </a:rPr>
              <a:t>(</a:t>
            </a:r>
            <a:r>
              <a:rPr lang="ko-KR" altLang="en-US" sz="1300" b="1" dirty="0">
                <a:solidFill>
                  <a:schemeClr val="bg1"/>
                </a:solidFill>
              </a:rPr>
              <a:t>졸업유예</a:t>
            </a:r>
            <a:r>
              <a:rPr lang="en-US" altLang="ko-KR" sz="1300" b="1" dirty="0">
                <a:solidFill>
                  <a:schemeClr val="bg1"/>
                </a:solidFill>
              </a:rPr>
              <a:t>)</a:t>
            </a:r>
            <a:r>
              <a:rPr lang="ko-KR" altLang="en-US" sz="1300" b="1" dirty="0" err="1">
                <a:solidFill>
                  <a:schemeClr val="bg1"/>
                </a:solidFill>
              </a:rPr>
              <a:t>학생은대학</a:t>
            </a:r>
            <a:r>
              <a:rPr lang="en-US" altLang="ko-KR" sz="1300" b="1" dirty="0">
                <a:solidFill>
                  <a:schemeClr val="bg1"/>
                </a:solidFill>
              </a:rPr>
              <a:t>, </a:t>
            </a:r>
            <a:r>
              <a:rPr lang="ko-KR" altLang="en-US" sz="1300" b="1" dirty="0">
                <a:solidFill>
                  <a:schemeClr val="bg1"/>
                </a:solidFill>
              </a:rPr>
              <a:t>약학대학 소속 학생은 제외</a:t>
            </a:r>
            <a:endParaRPr lang="en-US" altLang="ko-KR" sz="1300" b="1" dirty="0">
              <a:solidFill>
                <a:schemeClr val="bg1"/>
              </a:solidFill>
            </a:endParaRPr>
          </a:p>
        </p:txBody>
      </p:sp>
      <p:sp>
        <p:nvSpPr>
          <p:cNvPr id="33" name="직사각형 32">
            <a:extLst>
              <a:ext uri="{FF2B5EF4-FFF2-40B4-BE49-F238E27FC236}">
                <a16:creationId xmlns:a16="http://schemas.microsoft.com/office/drawing/2014/main" id="{D3CCF922-ADF6-4C9E-B50B-05A9047BF547}"/>
              </a:ext>
            </a:extLst>
          </p:cNvPr>
          <p:cNvSpPr/>
          <p:nvPr/>
        </p:nvSpPr>
        <p:spPr>
          <a:xfrm>
            <a:off x="5526447" y="1866797"/>
            <a:ext cx="6261898" cy="14481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300" b="1" dirty="0">
                <a:solidFill>
                  <a:schemeClr val="bg1"/>
                </a:solidFill>
              </a:rPr>
              <a:t>※ </a:t>
            </a:r>
            <a:r>
              <a:rPr lang="ko-KR" altLang="en-US" sz="1300" b="1" dirty="0">
                <a:solidFill>
                  <a:schemeClr val="bg1"/>
                </a:solidFill>
              </a:rPr>
              <a:t>제외대상 교과목</a:t>
            </a:r>
            <a:endParaRPr lang="en-US" altLang="ko-KR" sz="1300" b="1" dirty="0">
              <a:solidFill>
                <a:schemeClr val="bg1"/>
              </a:solidFill>
            </a:endParaRPr>
          </a:p>
          <a:p>
            <a:r>
              <a:rPr lang="en-US" altLang="ko-KR" sz="1300" b="1" dirty="0">
                <a:solidFill>
                  <a:schemeClr val="bg1"/>
                </a:solidFill>
              </a:rPr>
              <a:t>  - </a:t>
            </a:r>
            <a:r>
              <a:rPr lang="ko-KR" altLang="en-US" sz="1300" b="1" dirty="0">
                <a:solidFill>
                  <a:schemeClr val="bg1"/>
                </a:solidFill>
              </a:rPr>
              <a:t>별도의 절차에 따라 학점으로 인정받은 교과목</a:t>
            </a:r>
            <a:endParaRPr lang="en-US" altLang="ko-KR" sz="1300" b="1" dirty="0">
              <a:solidFill>
                <a:schemeClr val="bg1"/>
              </a:solidFill>
            </a:endParaRPr>
          </a:p>
          <a:p>
            <a:r>
              <a:rPr lang="en-US" altLang="ko-KR" sz="1300" b="1" dirty="0">
                <a:solidFill>
                  <a:schemeClr val="bg1"/>
                </a:solidFill>
              </a:rPr>
              <a:t>    (</a:t>
            </a:r>
            <a:r>
              <a:rPr lang="ko-KR" altLang="en-US" sz="1300" b="1" dirty="0" err="1">
                <a:solidFill>
                  <a:schemeClr val="bg1"/>
                </a:solidFill>
              </a:rPr>
              <a:t>전적대학</a:t>
            </a:r>
            <a:r>
              <a:rPr lang="ko-KR" altLang="en-US" sz="1300" b="1" dirty="0">
                <a:solidFill>
                  <a:schemeClr val="bg1"/>
                </a:solidFill>
              </a:rPr>
              <a:t> 인정 학점</a:t>
            </a:r>
            <a:r>
              <a:rPr lang="en-US" altLang="ko-KR" sz="1300" b="1" dirty="0">
                <a:solidFill>
                  <a:schemeClr val="bg1"/>
                </a:solidFill>
              </a:rPr>
              <a:t>, </a:t>
            </a:r>
            <a:r>
              <a:rPr lang="ko-KR" altLang="en-US" sz="1300" b="1" dirty="0">
                <a:solidFill>
                  <a:schemeClr val="bg1"/>
                </a:solidFill>
              </a:rPr>
              <a:t>입학 전 취득학점</a:t>
            </a:r>
            <a:r>
              <a:rPr lang="en-US" altLang="ko-KR" sz="1300" b="1" dirty="0">
                <a:solidFill>
                  <a:schemeClr val="bg1"/>
                </a:solidFill>
              </a:rPr>
              <a:t>, </a:t>
            </a:r>
            <a:r>
              <a:rPr lang="ko-KR" altLang="en-US" sz="1300" b="1" dirty="0">
                <a:solidFill>
                  <a:schemeClr val="bg1"/>
                </a:solidFill>
              </a:rPr>
              <a:t>국내외 교류 인정학점 등</a:t>
            </a:r>
            <a:r>
              <a:rPr lang="en-US" altLang="ko-KR" sz="1300" b="1" dirty="0">
                <a:solidFill>
                  <a:schemeClr val="bg1"/>
                </a:solidFill>
              </a:rPr>
              <a:t>)</a:t>
            </a:r>
          </a:p>
          <a:p>
            <a:r>
              <a:rPr lang="en-US" altLang="ko-KR" sz="1300" b="1" dirty="0">
                <a:solidFill>
                  <a:schemeClr val="bg1"/>
                </a:solidFill>
              </a:rPr>
              <a:t>  - </a:t>
            </a:r>
            <a:r>
              <a:rPr lang="ko-KR" altLang="en-US" sz="1300" b="1" dirty="0" err="1">
                <a:solidFill>
                  <a:schemeClr val="bg1"/>
                </a:solidFill>
              </a:rPr>
              <a:t>취득학</a:t>
            </a:r>
            <a:r>
              <a:rPr lang="ko-KR" altLang="en-US" sz="1300" b="1" dirty="0">
                <a:solidFill>
                  <a:schemeClr val="bg1"/>
                </a:solidFill>
              </a:rPr>
              <a:t> 교과목의 성적이 </a:t>
            </a:r>
            <a:r>
              <a:rPr lang="en-US" altLang="ko-KR" sz="1300" b="1" dirty="0">
                <a:solidFill>
                  <a:schemeClr val="bg1"/>
                </a:solidFill>
              </a:rPr>
              <a:t>B</a:t>
            </a:r>
            <a:r>
              <a:rPr lang="ko-KR" altLang="en-US" sz="1300" b="1" dirty="0">
                <a:solidFill>
                  <a:schemeClr val="bg1"/>
                </a:solidFill>
              </a:rPr>
              <a:t>이상 또는 </a:t>
            </a:r>
            <a:r>
              <a:rPr lang="en-US" altLang="ko-KR" sz="1300" b="1" dirty="0">
                <a:solidFill>
                  <a:schemeClr val="bg1"/>
                </a:solidFill>
              </a:rPr>
              <a:t>P</a:t>
            </a:r>
            <a:r>
              <a:rPr lang="ko-KR" altLang="en-US" sz="1300" b="1" dirty="0">
                <a:solidFill>
                  <a:schemeClr val="bg1"/>
                </a:solidFill>
              </a:rPr>
              <a:t>인 교과목</a:t>
            </a:r>
            <a:r>
              <a:rPr lang="en-US" altLang="ko-KR" sz="1300" b="1" dirty="0">
                <a:solidFill>
                  <a:schemeClr val="bg1"/>
                </a:solidFill>
              </a:rPr>
              <a:t>(</a:t>
            </a:r>
            <a:r>
              <a:rPr lang="ko-KR" altLang="en-US" sz="1300" b="1" dirty="0">
                <a:solidFill>
                  <a:schemeClr val="bg1"/>
                </a:solidFill>
              </a:rPr>
              <a:t>재수강 비대상</a:t>
            </a:r>
            <a:r>
              <a:rPr lang="en-US" altLang="ko-KR" sz="1300" b="1" dirty="0">
                <a:solidFill>
                  <a:schemeClr val="bg1"/>
                </a:solidFill>
              </a:rPr>
              <a:t>)</a:t>
            </a:r>
          </a:p>
          <a:p>
            <a:r>
              <a:rPr lang="en-US" altLang="ko-KR" sz="1300" b="1" dirty="0">
                <a:solidFill>
                  <a:schemeClr val="bg1"/>
                </a:solidFill>
              </a:rPr>
              <a:t>  - </a:t>
            </a:r>
            <a:r>
              <a:rPr lang="ko-KR" altLang="en-US" sz="1300" b="1" dirty="0" err="1">
                <a:solidFill>
                  <a:schemeClr val="bg1"/>
                </a:solidFill>
              </a:rPr>
              <a:t>학석사</a:t>
            </a:r>
            <a:r>
              <a:rPr lang="ko-KR" altLang="en-US" sz="1300" b="1" dirty="0">
                <a:solidFill>
                  <a:schemeClr val="bg1"/>
                </a:solidFill>
              </a:rPr>
              <a:t> 연계과정으로 이수한 대학원 교과목</a:t>
            </a:r>
            <a:endParaRPr lang="en-US" altLang="ko-KR" sz="1300" b="1" dirty="0">
              <a:solidFill>
                <a:schemeClr val="bg1"/>
              </a:solidFill>
            </a:endParaRPr>
          </a:p>
          <a:p>
            <a:r>
              <a:rPr lang="en-US" altLang="ko-KR" sz="1300" b="1" dirty="0">
                <a:solidFill>
                  <a:schemeClr val="bg1"/>
                </a:solidFill>
              </a:rPr>
              <a:t>  - </a:t>
            </a:r>
            <a:r>
              <a:rPr lang="ko-KR" altLang="en-US" sz="1300" b="1" dirty="0">
                <a:solidFill>
                  <a:schemeClr val="bg1"/>
                </a:solidFill>
              </a:rPr>
              <a:t>혁신융합대학 이수 교과목</a:t>
            </a:r>
            <a:endParaRPr lang="en-US" altLang="ko-KR" sz="1300" b="1" dirty="0">
              <a:solidFill>
                <a:schemeClr val="bg1"/>
              </a:solidFill>
            </a:endParaRPr>
          </a:p>
          <a:p>
            <a:r>
              <a:rPr lang="en-US" altLang="ko-KR" sz="1300" b="1" dirty="0">
                <a:solidFill>
                  <a:schemeClr val="bg1"/>
                </a:solidFill>
              </a:rPr>
              <a:t>  - </a:t>
            </a:r>
            <a:r>
              <a:rPr lang="ko-KR" altLang="en-US" sz="1300" b="1" dirty="0">
                <a:solidFill>
                  <a:schemeClr val="bg1"/>
                </a:solidFill>
              </a:rPr>
              <a:t>군사학 교과목</a:t>
            </a:r>
            <a:endParaRPr lang="en-US" altLang="ko-KR" sz="13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331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그림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7145" y="927296"/>
            <a:ext cx="7817708" cy="5346356"/>
          </a:xfrm>
          <a:prstGeom prst="rect">
            <a:avLst/>
          </a:prstGeom>
        </p:spPr>
      </p:pic>
      <p:grpSp>
        <p:nvGrpSpPr>
          <p:cNvPr id="8" name="그룹 7">
            <a:extLst>
              <a:ext uri="{FF2B5EF4-FFF2-40B4-BE49-F238E27FC236}">
                <a16:creationId xmlns:a16="http://schemas.microsoft.com/office/drawing/2014/main" id="{8E972926-3399-460D-9FDC-443ABDD98EB5}"/>
              </a:ext>
            </a:extLst>
          </p:cNvPr>
          <p:cNvGrpSpPr/>
          <p:nvPr/>
        </p:nvGrpSpPr>
        <p:grpSpPr>
          <a:xfrm>
            <a:off x="0" y="69036"/>
            <a:ext cx="12192000" cy="6817476"/>
            <a:chOff x="0" y="69036"/>
            <a:chExt cx="12192000" cy="6817476"/>
          </a:xfrm>
        </p:grpSpPr>
        <p:grpSp>
          <p:nvGrpSpPr>
            <p:cNvPr id="4" name="그룹 3">
              <a:extLst>
                <a:ext uri="{FF2B5EF4-FFF2-40B4-BE49-F238E27FC236}">
                  <a16:creationId xmlns:a16="http://schemas.microsoft.com/office/drawing/2014/main" id="{E18E6FC6-2F62-4A1B-A043-3EB07C55C784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0" y="6671068"/>
              <a:ext cx="12192000" cy="215444"/>
              <a:chOff x="0" y="6671068"/>
              <a:chExt cx="12192000" cy="215444"/>
            </a:xfrm>
          </p:grpSpPr>
          <p:pic>
            <p:nvPicPr>
              <p:cNvPr id="5" name="그림 4">
                <a:extLst>
                  <a:ext uri="{FF2B5EF4-FFF2-40B4-BE49-F238E27FC236}">
                    <a16:creationId xmlns:a16="http://schemas.microsoft.com/office/drawing/2014/main" id="{1919D9B1-8F43-40E4-84D6-5DB7EA6307C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0" y="6711696"/>
                <a:ext cx="12192000" cy="146304"/>
              </a:xfrm>
              <a:prstGeom prst="rect">
                <a:avLst/>
              </a:prstGeom>
            </p:spPr>
          </p:pic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EEC440A-550D-4AA5-97AF-8783F0CED8C9}"/>
                  </a:ext>
                </a:extLst>
              </p:cNvPr>
              <p:cNvSpPr txBox="1"/>
              <p:nvPr/>
            </p:nvSpPr>
            <p:spPr>
              <a:xfrm>
                <a:off x="10972808" y="6671068"/>
                <a:ext cx="1066318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800" dirty="0">
                    <a:solidFill>
                      <a:schemeClr val="bg1"/>
                    </a:solidFill>
                  </a:rPr>
                  <a:t>www.dankook.ac.kr</a:t>
                </a:r>
                <a:endParaRPr lang="ko-KR" altLang="en-US" sz="800" dirty="0">
                  <a:solidFill>
                    <a:schemeClr val="bg1"/>
                  </a:solidFill>
                </a:endParaRPr>
              </a:p>
            </p:txBody>
          </p:sp>
        </p:grpSp>
        <p:pic>
          <p:nvPicPr>
            <p:cNvPr id="7" name="그림 6">
              <a:extLst>
                <a:ext uri="{FF2B5EF4-FFF2-40B4-BE49-F238E27FC236}">
                  <a16:creationId xmlns:a16="http://schemas.microsoft.com/office/drawing/2014/main" id="{04C93641-BD15-4AF4-853F-A5BA7C4FBFF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38701" y="69036"/>
              <a:ext cx="1066318" cy="184378"/>
            </a:xfrm>
            <a:prstGeom prst="rect">
              <a:avLst/>
            </a:prstGeom>
          </p:spPr>
        </p:pic>
      </p:grp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1895BF88-8FA9-4143-873A-89D015D10265}"/>
              </a:ext>
            </a:extLst>
          </p:cNvPr>
          <p:cNvSpPr/>
          <p:nvPr/>
        </p:nvSpPr>
        <p:spPr>
          <a:xfrm>
            <a:off x="-1" y="282304"/>
            <a:ext cx="12192000" cy="576000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36000" rIns="36000" bIns="36000" rtlCol="0" anchor="ctr"/>
          <a:lstStyle/>
          <a:p>
            <a:r>
              <a:rPr lang="en-US" altLang="ko-KR" sz="2400" b="1" dirty="0">
                <a:solidFill>
                  <a:schemeClr val="tx1"/>
                </a:solidFill>
                <a:latin typeface="+mj-ea"/>
                <a:ea typeface="+mj-ea"/>
              </a:rPr>
              <a:t>  </a:t>
            </a:r>
            <a:r>
              <a:rPr lang="ko-KR" altLang="en-US" sz="2400" b="1" dirty="0">
                <a:solidFill>
                  <a:schemeClr val="tx1"/>
                </a:solidFill>
                <a:latin typeface="+mj-ea"/>
                <a:ea typeface="+mj-ea"/>
              </a:rPr>
              <a:t>교과목포기 조회</a:t>
            </a:r>
            <a:r>
              <a:rPr lang="en-US" altLang="ko-KR" sz="2400" b="1" dirty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ko-KR" altLang="en-US" sz="2400" b="1" dirty="0">
                <a:solidFill>
                  <a:schemeClr val="tx1"/>
                </a:solidFill>
                <a:latin typeface="+mj-ea"/>
                <a:ea typeface="+mj-ea"/>
              </a:rPr>
              <a:t>학생</a:t>
            </a:r>
            <a:r>
              <a:rPr lang="en-US" altLang="ko-KR" sz="2400" b="1" dirty="0">
                <a:solidFill>
                  <a:schemeClr val="tx1"/>
                </a:solidFill>
                <a:latin typeface="+mj-ea"/>
                <a:ea typeface="+mj-ea"/>
              </a:rPr>
              <a:t>) – </a:t>
            </a:r>
            <a:r>
              <a:rPr lang="ko-KR" altLang="en-US" sz="2400" b="1" dirty="0">
                <a:solidFill>
                  <a:schemeClr val="tx1"/>
                </a:solidFill>
                <a:latin typeface="+mj-ea"/>
                <a:ea typeface="+mj-ea"/>
              </a:rPr>
              <a:t>성적반영 확인</a:t>
            </a:r>
            <a:endParaRPr lang="en-US" altLang="ko-KR" sz="24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42" name="직사각형 41">
            <a:extLst>
              <a:ext uri="{FF2B5EF4-FFF2-40B4-BE49-F238E27FC236}">
                <a16:creationId xmlns:a16="http://schemas.microsoft.com/office/drawing/2014/main" id="{5AF1ABC5-8519-4980-A1FE-FEAE437A1099}"/>
              </a:ext>
            </a:extLst>
          </p:cNvPr>
          <p:cNvSpPr/>
          <p:nvPr/>
        </p:nvSpPr>
        <p:spPr>
          <a:xfrm>
            <a:off x="2644346" y="5338119"/>
            <a:ext cx="6812692" cy="43660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2421923" y="3767699"/>
            <a:ext cx="74222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/>
              <a:t>-</a:t>
            </a:r>
            <a:r>
              <a:rPr lang="ko-KR" altLang="en-US" sz="1600" dirty="0" err="1"/>
              <a:t>학점포기</a:t>
            </a:r>
            <a:r>
              <a:rPr lang="ko-KR" altLang="en-US" sz="1600" dirty="0"/>
              <a:t> 신청 </a:t>
            </a:r>
            <a:r>
              <a:rPr lang="ko-KR" altLang="en-US" sz="1600" dirty="0" err="1"/>
              <a:t>기간이후</a:t>
            </a:r>
            <a:r>
              <a:rPr lang="ko-KR" altLang="en-US" sz="1600" dirty="0"/>
              <a:t> </a:t>
            </a:r>
            <a:r>
              <a:rPr lang="ko-KR" altLang="en-US" sz="1600" u="sng" dirty="0">
                <a:solidFill>
                  <a:srgbClr val="FF0000"/>
                </a:solidFill>
              </a:rPr>
              <a:t>절대 번복 불가</a:t>
            </a:r>
            <a:r>
              <a:rPr lang="en-US" altLang="ko-KR" sz="1600" dirty="0"/>
              <a:t>(</a:t>
            </a:r>
            <a:r>
              <a:rPr lang="ko-KR" altLang="en-US" sz="1600" dirty="0"/>
              <a:t>신청기간 내 취소는 본인이 직접 취소</a:t>
            </a:r>
            <a:r>
              <a:rPr lang="en-US" altLang="ko-KR" sz="1600" dirty="0"/>
              <a:t>)</a:t>
            </a:r>
          </a:p>
          <a:p>
            <a:r>
              <a:rPr lang="en-US" altLang="ko-KR" sz="1600" dirty="0"/>
              <a:t>-</a:t>
            </a:r>
            <a:r>
              <a:rPr lang="ko-KR" altLang="en-US" sz="1600" dirty="0" err="1"/>
              <a:t>학점포기</a:t>
            </a:r>
            <a:r>
              <a:rPr lang="ko-KR" altLang="en-US" sz="1600" dirty="0"/>
              <a:t> 신청 또는 취소 시 학생으로 문자가 발송됨</a:t>
            </a:r>
            <a:endParaRPr lang="en-US" altLang="ko-KR" sz="1600" dirty="0"/>
          </a:p>
          <a:p>
            <a:r>
              <a:rPr lang="en-US" altLang="ko-KR" sz="1600" dirty="0"/>
              <a:t>-</a:t>
            </a:r>
            <a:r>
              <a:rPr lang="ko-KR" altLang="en-US" sz="1600" u="sng" dirty="0"/>
              <a:t>졸업에 문제가 되지 않도록 다시 한번 확인 </a:t>
            </a:r>
            <a:r>
              <a:rPr lang="ko-KR" altLang="en-US" sz="1600" dirty="0"/>
              <a:t>안내</a:t>
            </a:r>
            <a:endParaRPr lang="en-US" altLang="ko-KR" sz="1600" dirty="0"/>
          </a:p>
        </p:txBody>
      </p:sp>
    </p:spTree>
    <p:extLst>
      <p:ext uri="{BB962C8B-B14F-4D97-AF65-F5344CB8AC3E}">
        <p14:creationId xmlns:p14="http://schemas.microsoft.com/office/powerpoint/2010/main" val="10971467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10947</TotalTime>
  <Words>185</Words>
  <Application>Microsoft Office PowerPoint</Application>
  <PresentationFormat>와이드스크린</PresentationFormat>
  <Paragraphs>22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5" baseType="lpstr">
      <vt:lpstr>맑은 고딕</vt:lpstr>
      <vt:lpstr>Arial</vt:lpstr>
      <vt:lpstr>Office 테마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김홍기</dc:creator>
  <cp:lastModifiedBy>user</cp:lastModifiedBy>
  <cp:revision>183</cp:revision>
  <cp:lastPrinted>2020-11-11T04:29:13Z</cp:lastPrinted>
  <dcterms:created xsi:type="dcterms:W3CDTF">2020-10-29T01:28:15Z</dcterms:created>
  <dcterms:modified xsi:type="dcterms:W3CDTF">2024-12-26T02:19:50Z</dcterms:modified>
</cp:coreProperties>
</file>